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39" r:id="rId42"/>
    <p:sldId id="340" r:id="rId43"/>
    <p:sldId id="322" r:id="rId44"/>
    <p:sldId id="323" r:id="rId45"/>
    <p:sldId id="324" r:id="rId46"/>
    <p:sldId id="325" r:id="rId47"/>
    <p:sldId id="326" r:id="rId48"/>
    <p:sldId id="337" r:id="rId49"/>
    <p:sldId id="341" r:id="rId50"/>
    <p:sldId id="343" r:id="rId51"/>
    <p:sldId id="342" r:id="rId52"/>
    <p:sldId id="257" r:id="rId53"/>
    <p:sldId id="277" r:id="rId54"/>
    <p:sldId id="276" r:id="rId55"/>
    <p:sldId id="278" r:id="rId56"/>
    <p:sldId id="279" r:id="rId57"/>
    <p:sldId id="280" r:id="rId58"/>
    <p:sldId id="281" r:id="rId59"/>
    <p:sldId id="330" r:id="rId60"/>
    <p:sldId id="331" r:id="rId61"/>
    <p:sldId id="332" r:id="rId62"/>
    <p:sldId id="334" r:id="rId63"/>
    <p:sldId id="282" r:id="rId64"/>
    <p:sldId id="283" r:id="rId65"/>
    <p:sldId id="327" r:id="rId66"/>
    <p:sldId id="328" r:id="rId67"/>
    <p:sldId id="329" r:id="rId68"/>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82881" autoAdjust="0"/>
  </p:normalViewPr>
  <p:slideViewPr>
    <p:cSldViewPr snapToGrid="0">
      <p:cViewPr varScale="1">
        <p:scale>
          <a:sx n="93" d="100"/>
          <a:sy n="93" d="100"/>
        </p:scale>
        <p:origin x="2028" y="78"/>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27/12/2017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49</a:t>
            </a:fld>
            <a:endParaRPr lang="es-PE"/>
          </a:p>
        </p:txBody>
      </p:sp>
    </p:spTree>
    <p:extLst>
      <p:ext uri="{BB962C8B-B14F-4D97-AF65-F5344CB8AC3E}">
        <p14:creationId xmlns:p14="http://schemas.microsoft.com/office/powerpoint/2010/main" val="2064497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50</a:t>
            </a:fld>
            <a:endParaRPr lang="es-PE"/>
          </a:p>
        </p:txBody>
      </p:sp>
    </p:spTree>
    <p:extLst>
      <p:ext uri="{BB962C8B-B14F-4D97-AF65-F5344CB8AC3E}">
        <p14:creationId xmlns:p14="http://schemas.microsoft.com/office/powerpoint/2010/main" val="3135824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51</a:t>
            </a:fld>
            <a:endParaRPr lang="es-PE"/>
          </a:p>
        </p:txBody>
      </p:sp>
    </p:spTree>
    <p:extLst>
      <p:ext uri="{BB962C8B-B14F-4D97-AF65-F5344CB8AC3E}">
        <p14:creationId xmlns:p14="http://schemas.microsoft.com/office/powerpoint/2010/main" val="2021403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t>Jboss</a:t>
            </a:r>
            <a:r>
              <a:rPr lang="es-ES_tradnl" dirty="0" smtClean="0"/>
              <a:t> 3.2</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Jboss</a:t>
            </a:r>
            <a:r>
              <a:rPr lang="es-ES_tradnl" baseline="0" dirty="0" smtClean="0"/>
              <a:t> 6.1</a:t>
            </a:r>
            <a:endParaRPr lang="es-ES_tradnl" dirty="0" smtClean="0"/>
          </a:p>
          <a:p>
            <a:r>
              <a:rPr lang="es-ES_tradnl" dirty="0" err="1" smtClean="0"/>
              <a:t>Jboss</a:t>
            </a:r>
            <a:r>
              <a:rPr lang="es-ES_tradnl" baseline="0" dirty="0" smtClean="0"/>
              <a:t> 6.3</a:t>
            </a:r>
          </a:p>
          <a:p>
            <a:endParaRPr lang="es-ES_tradnl" baseline="0" dirty="0" smtClean="0"/>
          </a:p>
          <a:p>
            <a:r>
              <a:rPr lang="es-ES_tradnl" baseline="0" smtClean="0"/>
              <a:t>11.  </a:t>
            </a:r>
            <a:r>
              <a:rPr lang="es-ES_tradnl" baseline="0" dirty="0" err="1" smtClean="0"/>
              <a:t>seace</a:t>
            </a:r>
            <a:r>
              <a:rPr lang="es-ES_tradnl" baseline="0" dirty="0" smtClean="0"/>
              <a:t> 3</a:t>
            </a:r>
          </a:p>
          <a:p>
            <a:endParaRPr lang="es-ES_tradnl" dirty="0" smtClean="0"/>
          </a:p>
          <a:p>
            <a:endParaRPr lang="es-ES_tradnl" dirty="0" smtClean="0"/>
          </a:p>
          <a:p>
            <a:r>
              <a:rPr lang="es-ES_tradnl" dirty="0" smtClean="0"/>
              <a:t>12</a:t>
            </a:r>
            <a:r>
              <a:rPr lang="es-ES_tradnl" baseline="0" dirty="0" smtClean="0"/>
              <a:t>.2.1 jee7</a:t>
            </a:r>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65</a:t>
            </a:fld>
            <a:endParaRPr lang="es-PE"/>
          </a:p>
        </p:txBody>
      </p:sp>
    </p:spTree>
    <p:extLst>
      <p:ext uri="{BB962C8B-B14F-4D97-AF65-F5344CB8AC3E}">
        <p14:creationId xmlns:p14="http://schemas.microsoft.com/office/powerpoint/2010/main" val="1127626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67</a:t>
            </a:fld>
            <a:endParaRPr lang="es-PE"/>
          </a:p>
        </p:txBody>
      </p:sp>
    </p:spTree>
    <p:extLst>
      <p:ext uri="{BB962C8B-B14F-4D97-AF65-F5344CB8AC3E}">
        <p14:creationId xmlns:p14="http://schemas.microsoft.com/office/powerpoint/2010/main" val="30617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27/12/2017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b-engines.com/en/ranking_trend/relational+db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racle.com/middleware/1213/webti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oracle.com/technetwork/middleware/weblogic/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oracle.com/middleware/1221/coherence/index.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udacity.com/course/scalable-microservices-with-kubernetes--ud61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medium.com/flow-ci/introduction-to-containers-concept-pros-and-cons-orchestration-docker-and-other-alternatives-9a2f1b61132c" TargetMode="External"/><Relationship Id="rId4" Type="http://schemas.openxmlformats.org/officeDocument/2006/relationships/hyperlink" Target="https://rubygarage.org/blog/advantages-of-using-docker-for-microservic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rojects.spring.io/spring-boot/#quick-star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rojects.spring.io/spring-security/#quick-star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rojects.spring.io/spring-batch/#quick-star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oracle.com/technetwork/middleware/soasuite/overview/wp-soa-suite-whats-new-12c-2217186.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redislabs.com/solutions/use-cases/redis-for-caching/" TargetMode="External"/><Relationship Id="rId2" Type="http://schemas.openxmlformats.org/officeDocument/2006/relationships/hyperlink" Target="https://redis.io/documenta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optal.com/nodejs/why-the-hell-would-i-use-node-js" TargetMode="External"/><Relationship Id="rId2" Type="http://schemas.openxmlformats.org/officeDocument/2006/relationships/hyperlink" Target="https://nodejs.org/es/do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oreilly.com/ideas/10-elasticsearch-metrics-to-watch" TargetMode="External"/><Relationship Id="rId4" Type="http://schemas.openxmlformats.org/officeDocument/2006/relationships/hyperlink" Target="http://www.tnrglobal.com/blog/2012/03/elasticsearch-evaluation-white-paper-released-promising-for-big-dat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assandra.apache.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datastax.com/products/datastax-enterprise-support" TargetMode="External"/><Relationship Id="rId5" Type="http://schemas.openxmlformats.org/officeDocument/2006/relationships/hyperlink" Target="https://www.paradigmadigital.com/dev/cassandra-la-dama-de-las-bases-de-datos-nosql/" TargetMode="External"/><Relationship Id="rId4" Type="http://schemas.openxmlformats.org/officeDocument/2006/relationships/hyperlink" Target="https://www.panel.es/blog/por-que-cassandra-no-es-una-base-de-datos-cualquier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cs.oracle.com/database/121/DBLIC/editions.ht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a:bodyPr>
          <a:lstStyle/>
          <a:p>
            <a:pPr algn="ctr"/>
            <a:r>
              <a:rPr lang="es-ES" b="1" dirty="0" smtClean="0">
                <a:solidFill>
                  <a:schemeClr val="bg1"/>
                </a:solidFill>
              </a:rPr>
              <a:t>TENDENCIA DE ARQUITECTURA DE SOFTWARE DEL 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3" name="Imagen 2"/>
          <p:cNvPicPr>
            <a:picLocks noChangeAspect="1"/>
          </p:cNvPicPr>
          <p:nvPr/>
        </p:nvPicPr>
        <p:blipFill>
          <a:blip r:embed="rId3"/>
          <a:stretch>
            <a:fillRect/>
          </a:stretch>
        </p:blipFill>
        <p:spPr>
          <a:xfrm>
            <a:off x="546537" y="1535906"/>
            <a:ext cx="7929163" cy="5385717"/>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arquitecturas 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a:t>
            </a:r>
            <a:r>
              <a:rPr lang="es-PE" dirty="0" smtClean="0"/>
              <a:t>7.4</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lgn="just">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pPr algn="just"/>
            <a:r>
              <a:rPr lang="es-ES" dirty="0" smtClean="0"/>
              <a:t>Escenarios </a:t>
            </a:r>
            <a:r>
              <a:rPr lang="es-ES" dirty="0"/>
              <a:t>de uso</a:t>
            </a:r>
            <a:r>
              <a:rPr lang="es-ES" dirty="0" smtClean="0"/>
              <a:t>:</a:t>
            </a:r>
          </a:p>
          <a:p>
            <a:pPr lvl="1" algn="just"/>
            <a:r>
              <a:rPr lang="es-ES" dirty="0" smtClean="0"/>
              <a:t>Servidor web con soporte a lenguajes como PHP, Python, Perl</a:t>
            </a:r>
          </a:p>
          <a:p>
            <a:pPr lvl="1" algn="just"/>
            <a:r>
              <a:rPr lang="es-ES" dirty="0" smtClean="0"/>
              <a:t>Balanceador de carga.</a:t>
            </a:r>
          </a:p>
          <a:p>
            <a:pPr lvl="1" algn="just"/>
            <a:r>
              <a:rPr lang="es-ES" dirty="0" smtClean="0"/>
              <a:t>Proxy reverso.</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httpd.apache.org/</a:t>
            </a:r>
            <a:endParaRPr lang="es-ES" dirty="0" smtClean="0"/>
          </a:p>
          <a:p>
            <a:pPr lvl="1" algn="just"/>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a:t>
            </a:r>
            <a:r>
              <a:rPr lang="es-PE" dirty="0" smtClean="0"/>
              <a:t>2.4</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lgn="just"/>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lgn="just">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lgn="just">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lgn="just">
              <a:spcBef>
                <a:spcPts val="0"/>
              </a:spcBef>
            </a:pPr>
            <a:r>
              <a:rPr lang="es-ES" sz="1600" dirty="0" smtClean="0"/>
              <a:t>Operaciones </a:t>
            </a:r>
            <a:r>
              <a:rPr lang="es-ES" sz="1600" dirty="0"/>
              <a:t>de mantenimiento y recuperación en línea con el nodo de datos</a:t>
            </a:r>
          </a:p>
          <a:p>
            <a:pPr lvl="1" algn="just">
              <a:spcBef>
                <a:spcPts val="0"/>
              </a:spcBef>
            </a:pPr>
            <a:r>
              <a:rPr lang="es-ES" sz="1600" dirty="0" smtClean="0"/>
              <a:t>Optimización </a:t>
            </a:r>
            <a:r>
              <a:rPr lang="es-ES" sz="1600" dirty="0"/>
              <a:t>en supervisión distribuida, gestión del uso de memoria y operaciones internas de la base de datos</a:t>
            </a:r>
          </a:p>
          <a:p>
            <a:pPr lvl="1" algn="just">
              <a:spcBef>
                <a:spcPts val="0"/>
              </a:spcBef>
            </a:pPr>
            <a:r>
              <a:rPr lang="es-ES" sz="1600" dirty="0" smtClean="0"/>
              <a:t>Permite </a:t>
            </a:r>
            <a:r>
              <a:rPr lang="es-ES" sz="1600" dirty="0"/>
              <a:t>leer tablas optimizadas como lectura desde la copia de seguridad y opciones de tabla completamente replicadas</a:t>
            </a:r>
          </a:p>
          <a:p>
            <a:pPr lvl="1" algn="just">
              <a:spcBef>
                <a:spcPts val="0"/>
              </a:spcBef>
            </a:pPr>
            <a:r>
              <a:rPr lang="es-ES" sz="1600" dirty="0" smtClean="0"/>
              <a:t>Compatibilidad </a:t>
            </a:r>
            <a:r>
              <a:rPr lang="es-ES" sz="1600" dirty="0"/>
              <a:t>con SQL, incluido el soporte para el tipo de datos JSON y columnas generadas</a:t>
            </a:r>
          </a:p>
          <a:p>
            <a:pPr algn="just">
              <a:spcBef>
                <a:spcPts val="0"/>
              </a:spcBef>
            </a:pPr>
            <a:r>
              <a:rPr lang="es-ES" sz="1600" dirty="0" smtClean="0"/>
              <a:t>Escenarios </a:t>
            </a:r>
            <a:r>
              <a:rPr lang="es-ES" sz="1600" dirty="0"/>
              <a:t>de uso</a:t>
            </a:r>
            <a:r>
              <a:rPr lang="es-ES" sz="1600" dirty="0" smtClean="0"/>
              <a:t>:</a:t>
            </a:r>
          </a:p>
          <a:p>
            <a:pPr lvl="1" algn="just">
              <a:spcBef>
                <a:spcPts val="0"/>
              </a:spcBef>
            </a:pPr>
            <a:r>
              <a:rPr lang="es-PE" sz="1600" dirty="0"/>
              <a:t>Portales web basados en sistemas de gestión de contenido</a:t>
            </a:r>
          </a:p>
          <a:p>
            <a:pPr lvl="1" algn="just">
              <a:spcBef>
                <a:spcPts val="0"/>
              </a:spcBef>
            </a:pPr>
            <a:r>
              <a:rPr lang="es-PE" sz="1600" dirty="0"/>
              <a:t>Aplicaciones web </a:t>
            </a:r>
            <a:endParaRPr lang="es-ES" sz="1600" dirty="0" smtClean="0"/>
          </a:p>
          <a:p>
            <a:pPr algn="just">
              <a:spcBef>
                <a:spcPts val="0"/>
              </a:spcBef>
            </a:pPr>
            <a:r>
              <a:rPr lang="es-ES" sz="1600" dirty="0" err="1" smtClean="0"/>
              <a:t>URL's</a:t>
            </a:r>
            <a:r>
              <a:rPr lang="es-ES" sz="1600" dirty="0" smtClean="0"/>
              <a:t> de referencia:</a:t>
            </a:r>
            <a:endParaRPr lang="es-ES" sz="1600" dirty="0"/>
          </a:p>
          <a:p>
            <a:pPr lvl="1" algn="just">
              <a:spcBef>
                <a:spcPts val="0"/>
              </a:spcBef>
            </a:pPr>
            <a:r>
              <a:rPr lang="es-PE" sz="1600" u="sng" dirty="0">
                <a:hlinkClick r:id="rId3"/>
              </a:rPr>
              <a:t>https://dev.mysql.com/downloads/cluster/</a:t>
            </a:r>
            <a:r>
              <a:rPr lang="es-PE" sz="1600" dirty="0"/>
              <a:t> </a:t>
            </a:r>
            <a:endParaRPr lang="es-PE" sz="1600" dirty="0" smtClean="0"/>
          </a:p>
          <a:p>
            <a:pPr lvl="1" algn="just">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lgn="just">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lgn="just"/>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lgn="just"/>
            <a:r>
              <a:rPr lang="es-ES" dirty="0" smtClean="0"/>
              <a:t>Compatibilidad </a:t>
            </a:r>
            <a:r>
              <a:rPr lang="es-ES" dirty="0"/>
              <a:t>con creación y control de versiones distribuidas (DAV)</a:t>
            </a:r>
          </a:p>
          <a:p>
            <a:pPr lvl="1" algn="just"/>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lgn="just"/>
            <a:endParaRPr lang="es-ES" dirty="0"/>
          </a:p>
          <a:p>
            <a:pPr algn="just"/>
            <a:r>
              <a:rPr lang="es-ES" dirty="0" smtClean="0"/>
              <a:t>Escenarios </a:t>
            </a:r>
            <a:r>
              <a:rPr lang="es-ES" dirty="0"/>
              <a:t>de uso</a:t>
            </a:r>
            <a:r>
              <a:rPr lang="es-ES" dirty="0" smtClean="0"/>
              <a:t>:</a:t>
            </a:r>
          </a:p>
          <a:p>
            <a:pPr lvl="1" algn="just"/>
            <a:r>
              <a:rPr lang="es-ES" dirty="0" smtClean="0"/>
              <a:t>Servidor web</a:t>
            </a:r>
          </a:p>
          <a:p>
            <a:pPr lvl="1" algn="just"/>
            <a:r>
              <a:rPr lang="es-ES" dirty="0" smtClean="0"/>
              <a:t>Servidor de balanceo </a:t>
            </a:r>
            <a:r>
              <a:rPr lang="es-ES" dirty="0"/>
              <a:t>de </a:t>
            </a:r>
            <a:r>
              <a:rPr lang="es-ES" dirty="0" smtClean="0"/>
              <a:t>carga</a:t>
            </a:r>
          </a:p>
          <a:p>
            <a:pPr lvl="1" algn="just"/>
            <a:r>
              <a:rPr lang="es-ES" dirty="0" smtClean="0"/>
              <a:t>Servidor proxy</a:t>
            </a:r>
          </a:p>
          <a:p>
            <a:pPr marL="457200" lvl="1" indent="0" algn="just">
              <a:buNone/>
            </a:pPr>
            <a:endParaRPr lang="es-ES" dirty="0" smtClean="0"/>
          </a:p>
          <a:p>
            <a:pPr algn="just"/>
            <a:r>
              <a:rPr lang="es-ES" dirty="0" err="1" smtClean="0"/>
              <a:t>URL's</a:t>
            </a:r>
            <a:r>
              <a:rPr lang="es-ES" dirty="0" smtClean="0"/>
              <a:t> de referencia:</a:t>
            </a:r>
            <a:endParaRPr lang="es-ES" dirty="0"/>
          </a:p>
          <a:p>
            <a:pPr lvl="1" algn="just"/>
            <a:r>
              <a:rPr lang="es-ES" dirty="0">
                <a:hlinkClick r:id="rId3"/>
              </a:rPr>
              <a:t>https://docs.oracle.com/middleware/1213/webtier</a:t>
            </a:r>
            <a:r>
              <a:rPr lang="es-ES" dirty="0" smtClean="0">
                <a:hlinkClick r:id="rId3"/>
              </a:rPr>
              <a:t>/</a:t>
            </a:r>
            <a:r>
              <a:rPr lang="es-ES" dirty="0" smtClean="0"/>
              <a:t> </a:t>
            </a:r>
          </a:p>
          <a:p>
            <a:pPr lvl="1" algn="just"/>
            <a:endParaRPr lang="es-ES" dirty="0" smtClean="0"/>
          </a:p>
          <a:p>
            <a:pPr lvl="1" algn="just"/>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lgn="just"/>
            <a:r>
              <a:rPr lang="es-ES" dirty="0" smtClean="0"/>
              <a:t>Servidor de aplicaciones java EE </a:t>
            </a:r>
          </a:p>
          <a:p>
            <a:pPr lvl="1" algn="just"/>
            <a:r>
              <a:rPr lang="es-ES" dirty="0" smtClean="0"/>
              <a:t>Despliegue y gestión con entornos </a:t>
            </a:r>
            <a:r>
              <a:rPr lang="es-ES" dirty="0" err="1" smtClean="0"/>
              <a:t>virtualizados</a:t>
            </a:r>
            <a:r>
              <a:rPr lang="es-ES" dirty="0" smtClean="0"/>
              <a:t>.</a:t>
            </a:r>
          </a:p>
          <a:p>
            <a:pPr lvl="1" algn="just"/>
            <a:r>
              <a:rPr lang="es-ES" dirty="0" smtClean="0"/>
              <a:t>Gestión integrada del trafico http.</a:t>
            </a:r>
          </a:p>
          <a:p>
            <a:pPr lvl="1" algn="just"/>
            <a:r>
              <a:rPr lang="es-ES" dirty="0" smtClean="0"/>
              <a:t>Alta disponibilidad y recuperación de desastres.</a:t>
            </a:r>
          </a:p>
          <a:p>
            <a:pPr marL="457200" lvl="1" indent="0" algn="just">
              <a:buNone/>
            </a:pPr>
            <a:endParaRPr lang="es-ES" dirty="0" smtClean="0"/>
          </a:p>
          <a:p>
            <a:pPr algn="just"/>
            <a:r>
              <a:rPr lang="es-ES" dirty="0" smtClean="0"/>
              <a:t>Escenarios de uso:</a:t>
            </a:r>
          </a:p>
          <a:p>
            <a:pPr lvl="1" algn="just"/>
            <a:r>
              <a:rPr lang="es-ES" dirty="0" smtClean="0"/>
              <a:t>Desplegar aplicaciones web java EE</a:t>
            </a:r>
          </a:p>
          <a:p>
            <a:pPr lvl="1" algn="just"/>
            <a:r>
              <a:rPr lang="es-ES" dirty="0"/>
              <a:t>Desplegar </a:t>
            </a:r>
            <a:r>
              <a:rPr lang="es-ES" dirty="0" smtClean="0"/>
              <a:t>servicios web</a:t>
            </a:r>
          </a:p>
          <a:p>
            <a:pPr lvl="1" algn="just"/>
            <a:r>
              <a:rPr lang="es-ES" dirty="0"/>
              <a:t>Desplegar servicios </a:t>
            </a:r>
            <a:r>
              <a:rPr lang="es-ES" dirty="0" err="1" smtClean="0"/>
              <a:t>rest</a:t>
            </a:r>
            <a:endParaRPr lang="es-ES" dirty="0" smtClean="0"/>
          </a:p>
          <a:p>
            <a:pPr marL="457200" lvl="1" indent="0" algn="just">
              <a:buNone/>
            </a:pPr>
            <a:endParaRPr lang="es-ES" dirty="0" smtClean="0"/>
          </a:p>
          <a:p>
            <a:pPr algn="just"/>
            <a:r>
              <a:rPr lang="es-ES" dirty="0" err="1" smtClean="0"/>
              <a:t>URL's</a:t>
            </a:r>
            <a:r>
              <a:rPr lang="es-ES" dirty="0" smtClean="0"/>
              <a:t> de referencia:</a:t>
            </a:r>
          </a:p>
          <a:p>
            <a:pPr lvl="1" algn="just"/>
            <a:r>
              <a:rPr lang="es-ES" dirty="0">
                <a:hlinkClick r:id="rId3"/>
              </a:rPr>
              <a:t>http://</a:t>
            </a:r>
            <a:r>
              <a:rPr lang="es-ES" dirty="0" smtClean="0">
                <a:hlinkClick r:id="rId3"/>
              </a:rPr>
              <a:t>www.oracle.com/technetwork/middleware/weblogic/overview/</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lgn="just"/>
            <a:r>
              <a:rPr lang="es-ES" dirty="0"/>
              <a:t>Mecanismo </a:t>
            </a:r>
            <a:r>
              <a:rPr lang="es-PE" dirty="0"/>
              <a:t>de persistencia permite la recuperación automática de una interrupción parcial o completa del clúster. </a:t>
            </a:r>
          </a:p>
          <a:p>
            <a:pPr lvl="1" algn="just"/>
            <a:r>
              <a:rPr lang="es-ES" dirty="0"/>
              <a:t>Puede usar con almacenamiento local para velocidad o almacenamiento conectado a la red para la máxima disponibilidad.</a:t>
            </a:r>
            <a:endParaRPr lang="es-PE" dirty="0"/>
          </a:p>
          <a:p>
            <a:pPr lvl="1" algn="just"/>
            <a:r>
              <a:rPr lang="es-ES" dirty="0"/>
              <a:t>Se implementa sobre </a:t>
            </a:r>
            <a:r>
              <a:rPr lang="es-ES" dirty="0" err="1"/>
              <a:t>Weblogic</a:t>
            </a:r>
            <a:r>
              <a:rPr lang="es-ES" dirty="0"/>
              <a:t> Server</a:t>
            </a:r>
            <a:endParaRPr lang="es-PE" dirty="0"/>
          </a:p>
          <a:p>
            <a:pPr lvl="1" algn="just"/>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lgn="just"/>
            <a:r>
              <a:rPr lang="es-ES" dirty="0"/>
              <a:t>Proporciona</a:t>
            </a:r>
            <a:r>
              <a:rPr lang="es-PE" dirty="0"/>
              <a:t> soporte distribuido único para Java 8 lambdas y </a:t>
            </a:r>
            <a:r>
              <a:rPr lang="es-PE" dirty="0" err="1"/>
              <a:t>streams</a:t>
            </a:r>
            <a:r>
              <a:rPr lang="es-PE" dirty="0"/>
              <a:t>.</a:t>
            </a:r>
            <a:endParaRPr lang="es-ES" dirty="0"/>
          </a:p>
          <a:p>
            <a:pPr algn="just"/>
            <a:r>
              <a:rPr lang="es-ES" dirty="0" smtClean="0"/>
              <a:t>Escenarios </a:t>
            </a:r>
            <a:r>
              <a:rPr lang="es-ES" dirty="0"/>
              <a:t>de uso</a:t>
            </a:r>
            <a:r>
              <a:rPr lang="es-ES" dirty="0" smtClean="0"/>
              <a:t>:</a:t>
            </a:r>
          </a:p>
          <a:p>
            <a:pPr lvl="1" algn="just"/>
            <a:r>
              <a:rPr lang="es-ES" dirty="0"/>
              <a:t>Crear redes de datos en memoria para agilizar las lecturas/escrituras de objetos</a:t>
            </a:r>
            <a:endParaRPr lang="es-ES" dirty="0" smtClean="0"/>
          </a:p>
          <a:p>
            <a:pPr algn="just"/>
            <a:r>
              <a:rPr lang="es-ES" dirty="0" err="1" smtClean="0"/>
              <a:t>URL's</a:t>
            </a:r>
            <a:r>
              <a:rPr lang="es-ES" dirty="0" smtClean="0"/>
              <a:t> de referencia:</a:t>
            </a:r>
            <a:endParaRPr lang="es-ES" dirty="0"/>
          </a:p>
          <a:p>
            <a:pPr lvl="1" algn="just"/>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a:t>
            </a:r>
            <a:r>
              <a:rPr lang="en-US" sz="2000" dirty="0" smtClean="0"/>
              <a:t>1.8</a:t>
            </a:r>
          </a:p>
          <a:p>
            <a:r>
              <a:rPr lang="en-US" sz="2000" dirty="0" err="1" smtClean="0"/>
              <a:t>Docker</a:t>
            </a:r>
            <a:r>
              <a:rPr lang="en-US" sz="2000" dirty="0" smtClean="0"/>
              <a:t> EE 17.06</a:t>
            </a:r>
            <a:endParaRPr lang="en-US" sz="2000" dirty="0"/>
          </a:p>
          <a:p>
            <a:r>
              <a:rPr lang="en-US" sz="2000" dirty="0"/>
              <a:t>Spring </a:t>
            </a:r>
            <a:r>
              <a:rPr lang="en-US" sz="2000" dirty="0" smtClean="0"/>
              <a:t>Boot  2.0</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4" name="Imagen 3"/>
          <p:cNvPicPr>
            <a:picLocks noChangeAspect="1"/>
          </p:cNvPicPr>
          <p:nvPr/>
        </p:nvPicPr>
        <p:blipFill>
          <a:blip r:embed="rId3"/>
          <a:stretch>
            <a:fillRect/>
          </a:stretch>
        </p:blipFill>
        <p:spPr>
          <a:xfrm>
            <a:off x="2596055" y="1417828"/>
            <a:ext cx="6459278" cy="4730724"/>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PE" dirty="0" smtClean="0"/>
          </a:p>
          <a:p>
            <a:pPr marL="457200" lvl="1" indent="0">
              <a:buNone/>
            </a:pP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2.0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lgn="just">
              <a:buNone/>
            </a:pPr>
            <a:r>
              <a:rPr lang="es-PE" sz="2000" dirty="0"/>
              <a:t>Spring Security es un marco que se enfoca en proporcionar autenticación y autorización para aplicaciones </a:t>
            </a:r>
            <a:r>
              <a:rPr lang="es-PE" sz="2000" dirty="0" smtClean="0"/>
              <a:t>Java. </a:t>
            </a:r>
            <a:r>
              <a:rPr lang="es-ES" sz="2000" dirty="0"/>
              <a:t> </a:t>
            </a:r>
            <a:endParaRPr lang="es-ES" sz="2000" dirty="0" smtClean="0"/>
          </a:p>
          <a:p>
            <a:pPr algn="just"/>
            <a:r>
              <a:rPr lang="es-ES" sz="2000" dirty="0" smtClean="0"/>
              <a:t>Características</a:t>
            </a:r>
            <a:r>
              <a:rPr lang="es-ES" sz="2000" dirty="0"/>
              <a:t>:</a:t>
            </a:r>
          </a:p>
          <a:p>
            <a:pPr lvl="1" algn="just"/>
            <a:r>
              <a:rPr lang="es-PE" sz="1800" dirty="0"/>
              <a:t>Soporte completo y extensible para Autenticación y Autorización</a:t>
            </a:r>
          </a:p>
          <a:p>
            <a:pPr lvl="1" algn="just"/>
            <a:r>
              <a:rPr lang="es-PE" sz="1800" dirty="0"/>
              <a:t>Protección contra ataques como la fijación de sesiones, </a:t>
            </a:r>
            <a:r>
              <a:rPr lang="es-PE" sz="1800" dirty="0" err="1"/>
              <a:t>clickjacking</a:t>
            </a:r>
            <a:r>
              <a:rPr lang="es-PE" sz="1800" dirty="0"/>
              <a:t>, falsificación de solicitudes entre sitios, etc.</a:t>
            </a:r>
          </a:p>
          <a:p>
            <a:pPr lvl="1" algn="just"/>
            <a:r>
              <a:rPr lang="es-PE" sz="1800" dirty="0"/>
              <a:t>Integración API </a:t>
            </a:r>
            <a:r>
              <a:rPr lang="es-PE" sz="1800" dirty="0" err="1" smtClean="0"/>
              <a:t>Servlet</a:t>
            </a:r>
            <a:endParaRPr lang="es-PE" sz="1800" dirty="0" smtClean="0"/>
          </a:p>
          <a:p>
            <a:pPr algn="just"/>
            <a:r>
              <a:rPr lang="es-ES" sz="2000" dirty="0" smtClean="0"/>
              <a:t>Escenarios </a:t>
            </a:r>
            <a:r>
              <a:rPr lang="es-ES" sz="2000" dirty="0"/>
              <a:t>de uso</a:t>
            </a:r>
            <a:r>
              <a:rPr lang="es-ES" sz="2000" dirty="0" smtClean="0"/>
              <a:t>:</a:t>
            </a:r>
          </a:p>
          <a:p>
            <a:pPr lvl="1" algn="just"/>
            <a:r>
              <a:rPr lang="es-PE" sz="1800" dirty="0"/>
              <a:t>Implementar seguridad en aplicaciones web</a:t>
            </a:r>
          </a:p>
          <a:p>
            <a:pPr lvl="1" algn="just"/>
            <a:r>
              <a:rPr lang="es-PE" sz="1800" dirty="0"/>
              <a:t>Implementar seguridad en servicios web</a:t>
            </a:r>
          </a:p>
          <a:p>
            <a:pPr lvl="1" algn="just"/>
            <a:r>
              <a:rPr lang="es-PE" sz="1800" dirty="0"/>
              <a:t>Implementar seguridad en servicios </a:t>
            </a:r>
            <a:r>
              <a:rPr lang="es-PE" sz="1800" dirty="0" err="1" smtClean="0"/>
              <a:t>rest</a:t>
            </a:r>
            <a:endParaRPr lang="es-PE"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https://projects.spring.io/spring-security/</a:t>
            </a:r>
            <a:r>
              <a:rPr lang="es-PE" sz="1800" dirty="0"/>
              <a:t> </a:t>
            </a:r>
            <a:endParaRPr lang="es-PE" sz="1800" dirty="0" smtClean="0"/>
          </a:p>
          <a:p>
            <a:pPr lvl="1" algn="just"/>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5.0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lgn="just">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lgn="just"/>
            <a:r>
              <a:rPr lang="es-PE" sz="1800" dirty="0"/>
              <a:t>Gestión de transacciones</a:t>
            </a:r>
          </a:p>
          <a:p>
            <a:pPr lvl="1" algn="just"/>
            <a:r>
              <a:rPr lang="es-PE" sz="1800" dirty="0"/>
              <a:t>Procesamiento basado en fragmentos</a:t>
            </a:r>
          </a:p>
          <a:p>
            <a:pPr lvl="1" algn="just"/>
            <a:r>
              <a:rPr lang="es-PE" sz="1800" dirty="0"/>
              <a:t>E / S declarativa</a:t>
            </a:r>
          </a:p>
          <a:p>
            <a:pPr lvl="1" algn="just"/>
            <a:r>
              <a:rPr lang="es-PE" sz="1800" dirty="0"/>
              <a:t>Funcionalidad de </a:t>
            </a:r>
            <a:r>
              <a:rPr lang="es-PE" sz="1800" dirty="0" err="1"/>
              <a:t>Start</a:t>
            </a:r>
            <a:r>
              <a:rPr lang="es-PE" sz="1800" dirty="0"/>
              <a:t> / Stop / </a:t>
            </a:r>
            <a:r>
              <a:rPr lang="es-PE" sz="1800" dirty="0" err="1"/>
              <a:t>Restart</a:t>
            </a:r>
            <a:r>
              <a:rPr lang="es-PE" sz="1800" dirty="0"/>
              <a:t>, Reintentar / saltar</a:t>
            </a:r>
          </a:p>
          <a:p>
            <a:pPr lvl="1" algn="just"/>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pPr algn="just"/>
            <a:r>
              <a:rPr lang="es-ES" sz="2000" dirty="0" smtClean="0"/>
              <a:t>Escenarios </a:t>
            </a:r>
            <a:r>
              <a:rPr lang="es-ES" sz="2000" dirty="0"/>
              <a:t>de uso</a:t>
            </a:r>
            <a:r>
              <a:rPr lang="es-ES" sz="2000" dirty="0" smtClean="0"/>
              <a:t>:</a:t>
            </a:r>
          </a:p>
          <a:p>
            <a:pPr lvl="1" algn="just"/>
            <a:r>
              <a:rPr lang="es-ES" sz="1800" dirty="0" smtClean="0"/>
              <a:t>Implementar </a:t>
            </a:r>
            <a:r>
              <a:rPr lang="es-ES" sz="1800" dirty="0"/>
              <a:t>procesamiento en lote con alto desempeño</a:t>
            </a:r>
            <a:r>
              <a:rPr lang="es-ES" sz="1800" dirty="0" smtClean="0"/>
              <a:t>.</a:t>
            </a:r>
          </a:p>
          <a:p>
            <a:pPr algn="just"/>
            <a:r>
              <a:rPr lang="es-ES" sz="2000" dirty="0" err="1" smtClean="0"/>
              <a:t>URL's</a:t>
            </a:r>
            <a:r>
              <a:rPr lang="es-ES" sz="2000" dirty="0" smtClean="0"/>
              <a:t> de referencia:</a:t>
            </a:r>
            <a:endParaRPr lang="es-ES" sz="2000" dirty="0"/>
          </a:p>
          <a:p>
            <a:pPr lvl="1" algn="just"/>
            <a:r>
              <a:rPr lang="es-PE" sz="1800" u="sng" dirty="0">
                <a:hlinkClick r:id="rId3"/>
              </a:rPr>
              <a:t>https://projects.spring.io/spring-batch/</a:t>
            </a:r>
            <a:r>
              <a:rPr lang="es-PE" sz="1800" dirty="0"/>
              <a:t> </a:t>
            </a:r>
            <a:endParaRPr lang="es-PE" sz="1800" dirty="0" smtClean="0"/>
          </a:p>
          <a:p>
            <a:pPr lvl="1" algn="just"/>
            <a:r>
              <a:rPr lang="es-PE" sz="1800" u="sng" dirty="0">
                <a:hlinkClick r:id="rId4"/>
              </a:rPr>
              <a:t>https://projects.spring.io/spring-batch/#quick-start</a:t>
            </a:r>
            <a:r>
              <a:rPr lang="es-PE" sz="1800" dirty="0"/>
              <a:t> </a:t>
            </a:r>
            <a:endParaRPr lang="es-ES" sz="1800" dirty="0" smtClean="0"/>
          </a:p>
          <a:p>
            <a:pPr marL="457200" lvl="1" indent="0" algn="just">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lgn="just">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lgn="just"/>
            <a:r>
              <a:rPr lang="es-PE" sz="1800" dirty="0"/>
              <a:t>Proporciona componentes de conectividad, enrutamiento, transformación</a:t>
            </a:r>
          </a:p>
          <a:p>
            <a:pPr lvl="1" algn="just"/>
            <a:r>
              <a:rPr lang="es-PE" sz="1800" dirty="0"/>
              <a:t>Proporciona virtualización de servicios</a:t>
            </a:r>
          </a:p>
          <a:p>
            <a:pPr lvl="1" algn="just"/>
            <a:r>
              <a:rPr lang="es-PE" sz="1800" dirty="0"/>
              <a:t>Gestiona el </a:t>
            </a:r>
            <a:r>
              <a:rPr lang="es-PE" sz="1800" dirty="0" err="1"/>
              <a:t>versionamiento</a:t>
            </a:r>
            <a:r>
              <a:rPr lang="es-PE" sz="1800" dirty="0"/>
              <a:t> de </a:t>
            </a:r>
            <a:r>
              <a:rPr lang="es-PE" sz="1800" dirty="0" smtClean="0"/>
              <a:t>servicios</a:t>
            </a:r>
          </a:p>
          <a:p>
            <a:pPr algn="just"/>
            <a:r>
              <a:rPr lang="es-ES" sz="2000" dirty="0" smtClean="0"/>
              <a:t>Escenarios </a:t>
            </a:r>
            <a:r>
              <a:rPr lang="es-ES" sz="2000" dirty="0"/>
              <a:t>de uso</a:t>
            </a:r>
            <a:r>
              <a:rPr lang="es-ES" sz="2000" dirty="0" smtClean="0"/>
              <a:t>:</a:t>
            </a:r>
          </a:p>
          <a:p>
            <a:pPr lvl="1" algn="just"/>
            <a:r>
              <a:rPr lang="es-PE" sz="1800" dirty="0"/>
              <a:t>Exponer servicios en un ESB</a:t>
            </a:r>
            <a:endParaRPr lang="es-ES"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http://www.oracle.com/technetwork/middleware/service-bus/</a:t>
            </a:r>
            <a:r>
              <a:rPr lang="es-PE" sz="1800" dirty="0"/>
              <a:t> </a:t>
            </a:r>
            <a:endParaRPr lang="es-PE" sz="1800" dirty="0" smtClean="0"/>
          </a:p>
          <a:p>
            <a:pPr lvl="1" algn="just"/>
            <a:r>
              <a:rPr lang="es-PE" sz="1800" u="sng" dirty="0">
                <a:hlinkClick r:id="rId4"/>
              </a:rPr>
              <a:t>http://www.oracle.com/technetwork/middleware/soasuite/overview/wp-soa-suite-whats-new-12c-2217186.pdf</a:t>
            </a:r>
            <a:r>
              <a:rPr lang="es-PE" sz="1800" dirty="0"/>
              <a:t> </a:t>
            </a:r>
            <a:endParaRPr lang="es-ES" sz="1800" dirty="0" smtClean="0"/>
          </a:p>
          <a:p>
            <a:pPr marL="457200" lvl="1" indent="0" algn="just">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a:t>Oracle SOA es parte de la familia de Oracle </a:t>
            </a:r>
            <a:r>
              <a:rPr lang="es-PE" dirty="0" err="1"/>
              <a:t>Fusion</a:t>
            </a:r>
            <a:r>
              <a:rPr lang="es-PE" dirty="0"/>
              <a:t> Middleware y permite integraciones dentro de una sola plataforma</a:t>
            </a:r>
            <a:r>
              <a:rPr lang="es-PE" dirty="0" smtClean="0"/>
              <a:t>.</a:t>
            </a:r>
          </a:p>
          <a:p>
            <a:pPr algn="just"/>
            <a:r>
              <a:rPr lang="es-ES" dirty="0"/>
              <a:t>Características:</a:t>
            </a:r>
          </a:p>
          <a:p>
            <a:pPr marL="457200" lvl="1" indent="0" algn="just">
              <a:buNone/>
            </a:pPr>
            <a:r>
              <a:rPr lang="es-PE" dirty="0"/>
              <a:t>Proporciona los siguientes componentes:</a:t>
            </a:r>
          </a:p>
          <a:p>
            <a:pPr lvl="1" algn="just"/>
            <a:r>
              <a:rPr lang="es-PE" dirty="0"/>
              <a:t>Oracle BPEL </a:t>
            </a:r>
            <a:r>
              <a:rPr lang="es-PE" dirty="0" err="1"/>
              <a:t>Process</a:t>
            </a:r>
            <a:r>
              <a:rPr lang="es-PE" dirty="0"/>
              <a:t> Manager</a:t>
            </a:r>
          </a:p>
          <a:p>
            <a:pPr lvl="1" algn="just"/>
            <a:r>
              <a:rPr lang="es-PE" dirty="0"/>
              <a:t>Oracle </a:t>
            </a:r>
            <a:r>
              <a:rPr lang="es-PE" dirty="0" err="1"/>
              <a:t>Service</a:t>
            </a:r>
            <a:r>
              <a:rPr lang="es-PE" dirty="0"/>
              <a:t> Bus (OSB)</a:t>
            </a:r>
          </a:p>
          <a:p>
            <a:pPr lvl="1" algn="just"/>
            <a:r>
              <a:rPr lang="es-PE" dirty="0"/>
              <a:t>Oracle </a:t>
            </a:r>
            <a:r>
              <a:rPr lang="es-PE" dirty="0" err="1"/>
              <a:t>Event</a:t>
            </a:r>
            <a:r>
              <a:rPr lang="es-PE" dirty="0"/>
              <a:t> </a:t>
            </a:r>
            <a:r>
              <a:rPr lang="es-PE" dirty="0" err="1"/>
              <a:t>Processing</a:t>
            </a:r>
            <a:endParaRPr lang="es-PE" dirty="0"/>
          </a:p>
          <a:p>
            <a:pPr lvl="1" algn="just"/>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lgn="just"/>
            <a:r>
              <a:rPr lang="es-PE" dirty="0"/>
              <a:t>Oracle Business Rules</a:t>
            </a:r>
          </a:p>
          <a:p>
            <a:pPr lvl="1" algn="just"/>
            <a:r>
              <a:rPr lang="es-PE" dirty="0"/>
              <a:t>Oracle Business </a:t>
            </a:r>
            <a:r>
              <a:rPr lang="es-PE" dirty="0" err="1"/>
              <a:t>Activity</a:t>
            </a:r>
            <a:r>
              <a:rPr lang="es-PE" dirty="0"/>
              <a:t> </a:t>
            </a:r>
            <a:r>
              <a:rPr lang="es-PE" dirty="0" err="1"/>
              <a:t>Monitoring</a:t>
            </a:r>
            <a:endParaRPr lang="es-PE" dirty="0"/>
          </a:p>
          <a:p>
            <a:pPr lvl="1" algn="just"/>
            <a:r>
              <a:rPr lang="es-PE" dirty="0"/>
              <a:t>Oracle Mediator </a:t>
            </a:r>
            <a:endParaRPr lang="es-PE" dirty="0" smtClean="0"/>
          </a:p>
          <a:p>
            <a:pPr lvl="1" algn="just"/>
            <a:r>
              <a:rPr lang="es-PE" sz="2500" dirty="0"/>
              <a:t>Oracle </a:t>
            </a:r>
            <a:r>
              <a:rPr lang="es-PE" sz="2500" dirty="0" err="1"/>
              <a:t>JDeveloper</a:t>
            </a:r>
            <a:r>
              <a:rPr lang="es-PE" sz="2500" dirty="0"/>
              <a:t> </a:t>
            </a:r>
          </a:p>
          <a:p>
            <a:pPr algn="just"/>
            <a:r>
              <a:rPr lang="es-ES" dirty="0" smtClean="0"/>
              <a:t>Escenarios </a:t>
            </a:r>
            <a:r>
              <a:rPr lang="es-ES" dirty="0"/>
              <a:t>de uso</a:t>
            </a:r>
            <a:r>
              <a:rPr lang="es-ES" dirty="0" smtClean="0"/>
              <a:t>:</a:t>
            </a:r>
          </a:p>
          <a:p>
            <a:pPr lvl="1" algn="just"/>
            <a:r>
              <a:rPr lang="es-PE" dirty="0"/>
              <a:t>Implementar aplicaciones SCA para servicios web y servicios REST</a:t>
            </a:r>
            <a:endParaRPr lang="es-ES" dirty="0" smtClean="0"/>
          </a:p>
          <a:p>
            <a:pPr algn="just"/>
            <a:r>
              <a:rPr lang="es-ES" dirty="0" err="1" smtClean="0"/>
              <a:t>URL's</a:t>
            </a:r>
            <a:r>
              <a:rPr lang="es-ES" dirty="0" smtClean="0"/>
              <a:t> de referencia:</a:t>
            </a:r>
            <a:endParaRPr lang="es-ES" dirty="0"/>
          </a:p>
          <a:p>
            <a:pPr lvl="1" algn="just"/>
            <a:r>
              <a:rPr lang="es-PE" u="sng" dirty="0">
                <a:hlinkClick r:id="rId3"/>
              </a:rPr>
              <a:t>http://www.oracle.com/technetwork/middleware/soasuite/</a:t>
            </a:r>
            <a:r>
              <a:rPr lang="es-PE" dirty="0"/>
              <a:t> </a:t>
            </a:r>
            <a:endParaRPr lang="es-PE" dirty="0" smtClean="0"/>
          </a:p>
          <a:p>
            <a:pPr lvl="1" algn="just"/>
            <a:r>
              <a:rPr lang="es-PE" u="sng" dirty="0">
                <a:hlinkClick r:id="rId4"/>
              </a:rPr>
              <a:t>http://www.oracle.com/technetwork/middleware/soasuite/overview/wp-soa-suite-whats-new-12c-2217186.pdf</a:t>
            </a:r>
            <a:r>
              <a:rPr lang="es-PE" dirty="0"/>
              <a:t> </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7.4</a:t>
            </a:r>
          </a:p>
          <a:p>
            <a:pPr marL="457200" lvl="1" indent="0" algn="just">
              <a:buNone/>
            </a:pPr>
            <a:r>
              <a:rPr lang="es-PE" sz="1600" dirty="0" smtClean="0"/>
              <a:t>Esquema activo/pasivo</a:t>
            </a:r>
          </a:p>
          <a:p>
            <a:pPr lvl="1" algn="just"/>
            <a:r>
              <a:rPr lang="es-PE" sz="1600" dirty="0" err="1" smtClean="0"/>
              <a:t>PaceMaker</a:t>
            </a:r>
            <a:r>
              <a:rPr lang="es-PE" sz="1600" dirty="0" smtClean="0"/>
              <a:t> (*)</a:t>
            </a:r>
          </a:p>
          <a:p>
            <a:pPr marL="893763" lvl="2" indent="-179388" algn="just"/>
            <a:r>
              <a:rPr lang="es-PE" sz="1200" dirty="0" smtClean="0"/>
              <a:t>Permite gestionar la disponibilidad de servidores linux, anteriormente usado como </a:t>
            </a:r>
            <a:r>
              <a:rPr lang="es-PE" sz="1200" dirty="0" err="1" smtClean="0"/>
              <a:t>Heartbeat</a:t>
            </a:r>
            <a:r>
              <a:rPr lang="es-PE" sz="1200" dirty="0" smtClean="0"/>
              <a:t> </a:t>
            </a:r>
          </a:p>
          <a:p>
            <a:pPr lvl="1" algn="just"/>
            <a:r>
              <a:rPr lang="es-PE" sz="1600" dirty="0" err="1" smtClean="0"/>
              <a:t>Corosync</a:t>
            </a:r>
            <a:r>
              <a:rPr lang="es-PE" sz="1600" dirty="0" smtClean="0"/>
              <a:t> (*)</a:t>
            </a:r>
          </a:p>
          <a:p>
            <a:pPr marL="893763" lvl="2" indent="-179388" algn="just"/>
            <a:r>
              <a:rPr lang="es-PE" sz="1200" dirty="0"/>
              <a:t>Sistema de grupo de comunicación en clúster de servidores linux. </a:t>
            </a:r>
          </a:p>
          <a:p>
            <a:pPr lvl="1" algn="just"/>
            <a:r>
              <a:rPr lang="es-PE" sz="1600" dirty="0" smtClean="0"/>
              <a:t>GFS2  (*)</a:t>
            </a:r>
          </a:p>
          <a:p>
            <a:pPr marL="893763" lvl="2" indent="-179388" algn="just"/>
            <a:r>
              <a:rPr lang="es-PE" sz="1200" dirty="0"/>
              <a:t>El Global File </a:t>
            </a:r>
            <a:r>
              <a:rPr lang="es-PE" sz="1200" dirty="0" err="1"/>
              <a:t>System</a:t>
            </a:r>
            <a:r>
              <a:rPr lang="es-PE" sz="1200" dirty="0"/>
              <a:t> (GFS, también GFS2), ​ es un sistema de archivos de discos compartidos o sistema de archivos distribuido para clústeres de servidores de sistemas GNU/Linux (principalmente).</a:t>
            </a:r>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62500" lnSpcReduction="20000"/>
          </a:bodyPr>
          <a:lstStyle/>
          <a:p>
            <a:r>
              <a:rPr lang="es-PE" dirty="0" smtClean="0"/>
              <a:t>RHEL 7.4, </a:t>
            </a:r>
            <a:r>
              <a:rPr lang="es-PE" dirty="0" err="1" smtClean="0"/>
              <a:t>Kubernetes</a:t>
            </a:r>
            <a:r>
              <a:rPr lang="es-PE" dirty="0" smtClean="0"/>
              <a:t> 1.8, </a:t>
            </a:r>
            <a:r>
              <a:rPr lang="es-PE" dirty="0" err="1" smtClean="0"/>
              <a:t>Docker</a:t>
            </a:r>
            <a:r>
              <a:rPr lang="es-PE" dirty="0" smtClean="0"/>
              <a:t>-EE </a:t>
            </a:r>
            <a:r>
              <a:rPr lang="es-PE" dirty="0"/>
              <a:t>17.06, </a:t>
            </a:r>
            <a:r>
              <a:rPr lang="es-PE" dirty="0" err="1"/>
              <a:t>NodeJS</a:t>
            </a:r>
            <a:r>
              <a:rPr lang="es-PE" dirty="0"/>
              <a:t> </a:t>
            </a:r>
            <a:r>
              <a:rPr lang="es-PE" dirty="0" smtClean="0"/>
              <a:t>1.9, </a:t>
            </a:r>
            <a:r>
              <a:rPr lang="es-PE" dirty="0" err="1" smtClean="0"/>
              <a:t>SpringBoot</a:t>
            </a:r>
            <a:r>
              <a:rPr lang="es-PE" dirty="0" smtClean="0"/>
              <a:t> </a:t>
            </a:r>
            <a:r>
              <a:rPr lang="es-PE" dirty="0" smtClean="0"/>
              <a:t>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a:t>
            </a:r>
            <a:r>
              <a:rPr lang="es-PE" dirty="0" err="1" smtClean="0"/>
              <a:t>Redis</a:t>
            </a:r>
            <a:r>
              <a:rPr lang="es-PE" dirty="0" smtClean="0"/>
              <a:t> 4.0</a:t>
            </a:r>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lgn="just">
              <a:buNone/>
            </a:pPr>
            <a:r>
              <a:rPr lang="es-ES_tradnl" sz="1800" b="1" dirty="0" err="1"/>
              <a:t>Redis</a:t>
            </a:r>
            <a:r>
              <a:rPr lang="es-ES_tradnl" sz="1800" dirty="0"/>
              <a:t> es un motor de base de datos en memoria, basado en el almacenamiento en tablas de hashes  (clave/valor)  que opcionalmente puede persistir los datos en disco</a:t>
            </a:r>
            <a:r>
              <a:rPr lang="es-PE" sz="1800" dirty="0" smtClean="0"/>
              <a:t>. </a:t>
            </a:r>
            <a:r>
              <a:rPr lang="es-ES" sz="1800" dirty="0"/>
              <a:t> </a:t>
            </a:r>
            <a:endParaRPr lang="es-ES" sz="1800" dirty="0" smtClean="0"/>
          </a:p>
          <a:p>
            <a:pPr algn="just"/>
            <a:r>
              <a:rPr lang="es-ES" sz="1800" dirty="0" smtClean="0"/>
              <a:t>Características</a:t>
            </a:r>
            <a:r>
              <a:rPr lang="es-ES" sz="1800" dirty="0"/>
              <a:t>:</a:t>
            </a:r>
          </a:p>
          <a:p>
            <a:pPr lvl="1" algn="just"/>
            <a:r>
              <a:rPr lang="es-PE" sz="1600" dirty="0"/>
              <a:t>Proporciona </a:t>
            </a:r>
            <a:r>
              <a:rPr lang="es-PE" sz="1600" dirty="0" smtClean="0"/>
              <a:t>almacenamiento en memoria, lo cual proporciona rapides al acceder a la información.</a:t>
            </a:r>
            <a:endParaRPr lang="es-PE" sz="1600" dirty="0"/>
          </a:p>
          <a:p>
            <a:pPr lvl="1" algn="just"/>
            <a:r>
              <a:rPr lang="es-PE" sz="1600" dirty="0" smtClean="0"/>
              <a:t>Proporciona patron observador - PubSub</a:t>
            </a:r>
            <a:r>
              <a:rPr lang="es-PE" sz="1600" dirty="0"/>
              <a:t>, es decir que puedes crear emisión de datos desde un </a:t>
            </a:r>
            <a:r>
              <a:rPr lang="es-PE" sz="1600" i="1" dirty="0"/>
              <a:t>publisher</a:t>
            </a:r>
            <a:r>
              <a:rPr lang="es-PE" sz="1600" dirty="0"/>
              <a:t>, y tener </a:t>
            </a:r>
            <a:r>
              <a:rPr lang="es-PE" sz="1600" i="1" dirty="0"/>
              <a:t>subscribes</a:t>
            </a:r>
            <a:r>
              <a:rPr lang="es-PE" sz="1600" dirty="0"/>
              <a:t>, de modo que toda la información que el </a:t>
            </a:r>
            <a:r>
              <a:rPr lang="es-PE" sz="1600" i="1" dirty="0"/>
              <a:t>publisher</a:t>
            </a:r>
            <a:r>
              <a:rPr lang="es-PE" sz="1600" dirty="0"/>
              <a:t> emita a un canal, todos los </a:t>
            </a:r>
            <a:r>
              <a:rPr lang="es-PE" sz="1600" i="1" dirty="0"/>
              <a:t>subscribes</a:t>
            </a:r>
            <a:r>
              <a:rPr lang="es-PE" sz="1600" dirty="0"/>
              <a:t> se enteran en tiempo </a:t>
            </a:r>
            <a:r>
              <a:rPr lang="es-PE" sz="1600" dirty="0" smtClean="0"/>
              <a:t>real.</a:t>
            </a:r>
          </a:p>
          <a:p>
            <a:pPr algn="just"/>
            <a:r>
              <a:rPr lang="es-ES" sz="1800" dirty="0" smtClean="0"/>
              <a:t>Escenarios </a:t>
            </a:r>
            <a:r>
              <a:rPr lang="es-ES" sz="1800" dirty="0"/>
              <a:t>de uso</a:t>
            </a:r>
            <a:r>
              <a:rPr lang="es-ES" sz="1800" dirty="0" smtClean="0"/>
              <a:t>:</a:t>
            </a:r>
          </a:p>
          <a:p>
            <a:pPr lvl="1" algn="just"/>
            <a:r>
              <a:rPr lang="es-ES" sz="1600" dirty="0" err="1" smtClean="0"/>
              <a:t>Session</a:t>
            </a:r>
            <a:r>
              <a:rPr lang="es-ES" sz="1600" dirty="0" smtClean="0"/>
              <a:t> Cache - para compartir sesiones en distintas plataformas.</a:t>
            </a:r>
          </a:p>
          <a:p>
            <a:pPr lvl="1" algn="just"/>
            <a:r>
              <a:rPr lang="es-ES" sz="1600" dirty="0" err="1" smtClean="0"/>
              <a:t>WebSocket</a:t>
            </a:r>
            <a:r>
              <a:rPr lang="es-ES" sz="1600" dirty="0" smtClean="0"/>
              <a:t> </a:t>
            </a:r>
            <a:r>
              <a:rPr lang="mr-IN" sz="1600" dirty="0" smtClean="0"/>
              <a:t>–</a:t>
            </a:r>
            <a:r>
              <a:rPr lang="es-ES" sz="1600" dirty="0" smtClean="0"/>
              <a:t> Podemos suscribir nuestras paginas web a eventos de nuestros sistemas a través de socket. Permite tener paginas en tiempo </a:t>
            </a:r>
            <a:r>
              <a:rPr lang="es-ES" sz="1600" dirty="0"/>
              <a:t>real evitando el </a:t>
            </a:r>
            <a:r>
              <a:rPr lang="es-ES" sz="1600" dirty="0" err="1" smtClean="0"/>
              <a:t>polling</a:t>
            </a:r>
            <a:r>
              <a:rPr lang="es-ES" sz="1600" dirty="0" smtClean="0"/>
              <a:t>.</a:t>
            </a:r>
          </a:p>
          <a:p>
            <a:pPr algn="just"/>
            <a:r>
              <a:rPr lang="es-ES" sz="1800" dirty="0" err="1" smtClean="0"/>
              <a:t>URL's</a:t>
            </a:r>
            <a:r>
              <a:rPr lang="es-ES" sz="1800" dirty="0" smtClean="0"/>
              <a:t> de referencia:</a:t>
            </a:r>
            <a:endParaRPr lang="es-ES" sz="1800" dirty="0"/>
          </a:p>
          <a:p>
            <a:pPr lvl="1" algn="just"/>
            <a:r>
              <a:rPr lang="es-ES" sz="1600" u="sng" dirty="0">
                <a:hlinkClick r:id="rId2"/>
              </a:rPr>
              <a:t>https://</a:t>
            </a:r>
            <a:r>
              <a:rPr lang="es-ES" sz="1600" u="sng" dirty="0" smtClean="0">
                <a:hlinkClick r:id="rId2"/>
              </a:rPr>
              <a:t>redis.io/documentation</a:t>
            </a:r>
            <a:endParaRPr lang="es-ES" sz="1600" u="sng" dirty="0"/>
          </a:p>
          <a:p>
            <a:pPr lvl="1" algn="just"/>
            <a:r>
              <a:rPr lang="es-ES" sz="1600" dirty="0">
                <a:hlinkClick r:id="rId3"/>
              </a:rPr>
              <a:t>https://redislabs.com/solutions/use-cases/redis-for-caching</a:t>
            </a:r>
            <a:r>
              <a:rPr lang="es-ES" sz="1600" dirty="0" smtClean="0">
                <a:hlinkClick r:id="rId3"/>
              </a:rPr>
              <a:t>/</a:t>
            </a:r>
            <a:endParaRPr lang="es-ES" sz="1600" dirty="0" smtClean="0"/>
          </a:p>
        </p:txBody>
      </p:sp>
    </p:spTree>
    <p:extLst>
      <p:ext uri="{BB962C8B-B14F-4D97-AF65-F5344CB8AC3E}">
        <p14:creationId xmlns:p14="http://schemas.microsoft.com/office/powerpoint/2010/main" val="298038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lstStyle/>
          <a:p>
            <a:r>
              <a:rPr lang="es-PE" dirty="0"/>
              <a:t>Plataforma de documentos – </a:t>
            </a:r>
            <a:r>
              <a:rPr lang="es-PE" dirty="0" err="1" smtClean="0"/>
              <a:t>NodeJS</a:t>
            </a:r>
            <a:r>
              <a:rPr lang="es-PE" dirty="0" smtClean="0"/>
              <a:t> 1.9</a:t>
            </a:r>
            <a:endParaRPr lang="es-ES_tradnl" dirty="0"/>
          </a:p>
        </p:txBody>
      </p:sp>
      <p:sp>
        <p:nvSpPr>
          <p:cNvPr id="4" name="Título 3"/>
          <p:cNvSpPr>
            <a:spLocks noGrp="1"/>
          </p:cNvSpPr>
          <p:nvPr>
            <p:ph type="title"/>
          </p:nvPr>
        </p:nvSpPr>
        <p:spPr/>
        <p:txBody>
          <a:bodyPr/>
          <a:lstStyle/>
          <a:p>
            <a:endParaRPr lang="es-ES_tradnl"/>
          </a:p>
        </p:txBody>
      </p:sp>
      <p:sp>
        <p:nvSpPr>
          <p:cNvPr id="7" name="Marcador de contenido 1"/>
          <p:cNvSpPr>
            <a:spLocks noGrp="1"/>
          </p:cNvSpPr>
          <p:nvPr>
            <p:ph idx="1"/>
          </p:nvPr>
        </p:nvSpPr>
        <p:spPr>
          <a:xfrm>
            <a:off x="285720" y="1634887"/>
            <a:ext cx="8643998" cy="4795848"/>
          </a:xfrm>
        </p:spPr>
        <p:txBody>
          <a:bodyPr>
            <a:noAutofit/>
          </a:bodyPr>
          <a:lstStyle/>
          <a:p>
            <a:pPr marL="0" indent="0">
              <a:buNone/>
            </a:pPr>
            <a:r>
              <a:rPr lang="es-ES_tradnl" sz="1800" dirty="0" err="1"/>
              <a:t>Node.js</a:t>
            </a:r>
            <a:r>
              <a:rPr lang="es-ES_tradnl" sz="1800" dirty="0"/>
              <a:t>® es un entorno de ejecución para JavaScript construido con el </a:t>
            </a:r>
            <a:r>
              <a:rPr lang="es-ES_tradnl" sz="1800" dirty="0" smtClean="0"/>
              <a:t>motor de JavaScript V8 de Chrome. </a:t>
            </a:r>
            <a:r>
              <a:rPr lang="es-ES_tradnl" sz="1800" dirty="0" err="1"/>
              <a:t>Node.js</a:t>
            </a:r>
            <a:r>
              <a:rPr lang="es-ES_tradnl" sz="1800" dirty="0"/>
              <a:t> usa un modelo de operaciones E/S sin bloqueo y orientado a eventos, que lo hace liviano y eficiente</a:t>
            </a:r>
            <a:r>
              <a:rPr lang="es-ES" sz="1800" dirty="0"/>
              <a:t> </a:t>
            </a:r>
            <a:endParaRPr lang="es-ES" sz="1800" dirty="0" smtClean="0"/>
          </a:p>
          <a:p>
            <a:pPr algn="just"/>
            <a:r>
              <a:rPr lang="es-ES" sz="1800" dirty="0" smtClean="0"/>
              <a:t>Características</a:t>
            </a:r>
            <a:r>
              <a:rPr lang="es-ES" sz="1800" dirty="0"/>
              <a:t>:</a:t>
            </a:r>
          </a:p>
          <a:p>
            <a:pPr lvl="1"/>
            <a:r>
              <a:rPr lang="es-PE" sz="1600" dirty="0"/>
              <a:t>Proporciona </a:t>
            </a:r>
            <a:r>
              <a:rPr lang="es-PE" sz="1600" dirty="0" smtClean="0"/>
              <a:t>Un Solo hilo de OS, en </a:t>
            </a:r>
            <a:r>
              <a:rPr lang="es-PE" sz="1600" dirty="0"/>
              <a:t>lugar de generar un nuevo hilo de OS para cada conexión (y de asignarle la memoria acompañante), cada conexión dispara una ejecución de evento dentro del proceso del motor de Node</a:t>
            </a:r>
            <a:r>
              <a:rPr lang="es-PE" sz="1600" dirty="0" smtClean="0"/>
              <a:t>. Esto permite tener multiples conexciones concurrentes a bajo coste de recursos.</a:t>
            </a:r>
            <a:endParaRPr lang="es-PE" sz="1600" dirty="0"/>
          </a:p>
          <a:p>
            <a:pPr lvl="1"/>
            <a:r>
              <a:rPr lang="es-PE" sz="1600" dirty="0" smtClean="0"/>
              <a:t>No realiza bloqueo de E/S, </a:t>
            </a:r>
            <a:r>
              <a:rPr lang="es-PE" sz="1600" dirty="0"/>
              <a:t>nunca se quedará en punto </a:t>
            </a:r>
            <a:r>
              <a:rPr lang="es-PE" sz="1600" dirty="0" smtClean="0"/>
              <a:t>muerto porque </a:t>
            </a:r>
            <a:r>
              <a:rPr lang="es-PE" sz="1600" dirty="0"/>
              <a:t>no se bloquea directamente para llamados E/S</a:t>
            </a:r>
            <a:r>
              <a:rPr lang="es-PE" sz="1600" dirty="0" smtClean="0"/>
              <a:t>. Lo cual es muy util en operaciones lectura y escritura de Archivos.</a:t>
            </a:r>
          </a:p>
          <a:p>
            <a:r>
              <a:rPr lang="es-ES" sz="1800" dirty="0" smtClean="0"/>
              <a:t>Escenarios </a:t>
            </a:r>
            <a:r>
              <a:rPr lang="es-ES" sz="1800" dirty="0"/>
              <a:t>de uso</a:t>
            </a:r>
            <a:r>
              <a:rPr lang="es-ES" sz="1800" dirty="0" smtClean="0"/>
              <a:t>:</a:t>
            </a:r>
          </a:p>
          <a:p>
            <a:pPr lvl="1"/>
            <a:r>
              <a:rPr lang="es-ES" sz="1600" dirty="0" smtClean="0"/>
              <a:t>Concurrencia </a:t>
            </a:r>
            <a:r>
              <a:rPr lang="mr-IN" sz="1600" dirty="0" smtClean="0"/>
              <a:t>–</a:t>
            </a:r>
            <a:r>
              <a:rPr lang="es-ES" sz="1600" dirty="0" smtClean="0"/>
              <a:t>implementar aplicaciones altamente concurrentes.</a:t>
            </a:r>
          </a:p>
          <a:p>
            <a:pPr lvl="1"/>
            <a:r>
              <a:rPr lang="es-ES" sz="1600" dirty="0" smtClean="0"/>
              <a:t>E/S </a:t>
            </a:r>
            <a:r>
              <a:rPr lang="mr-IN" sz="1600" dirty="0" smtClean="0"/>
              <a:t>–</a:t>
            </a:r>
            <a:r>
              <a:rPr lang="es-ES" sz="1600" dirty="0" smtClean="0"/>
              <a:t> Implementar aplicaciones de procesamientos de archivos no bloqueantes.</a:t>
            </a:r>
          </a:p>
          <a:p>
            <a:r>
              <a:rPr lang="es-ES" sz="1800" dirty="0" err="1" smtClean="0"/>
              <a:t>URL's</a:t>
            </a:r>
            <a:r>
              <a:rPr lang="es-ES" sz="1800" dirty="0" smtClean="0"/>
              <a:t> de referencia:</a:t>
            </a:r>
            <a:endParaRPr lang="es-ES" sz="1800" dirty="0"/>
          </a:p>
          <a:p>
            <a:pPr lvl="1"/>
            <a:r>
              <a:rPr lang="es-ES" sz="1600" u="sng" dirty="0">
                <a:hlinkClick r:id="rId2"/>
              </a:rPr>
              <a:t>https://nodejs.org/es/docs</a:t>
            </a:r>
            <a:r>
              <a:rPr lang="es-ES" sz="1600" u="sng" dirty="0" smtClean="0">
                <a:hlinkClick r:id="rId2"/>
              </a:rPr>
              <a:t>/</a:t>
            </a:r>
            <a:endParaRPr lang="es-ES" sz="1600" u="sng" dirty="0" smtClean="0"/>
          </a:p>
          <a:p>
            <a:pPr lvl="1"/>
            <a:r>
              <a:rPr lang="es-ES" sz="1600" u="sng" dirty="0">
                <a:hlinkClick r:id="rId3"/>
              </a:rPr>
              <a:t>https://</a:t>
            </a:r>
            <a:r>
              <a:rPr lang="es-ES" sz="1600" u="sng" dirty="0" smtClean="0">
                <a:hlinkClick r:id="rId3"/>
              </a:rPr>
              <a:t>www.toptal.com/nodejs/why-the-hell-would-i-use-node-js</a:t>
            </a:r>
            <a:endParaRPr lang="es-ES" sz="1600" u="sng" dirty="0" smtClean="0"/>
          </a:p>
          <a:p>
            <a:pPr lvl="1"/>
            <a:endParaRPr lang="es-ES" sz="1600" u="sng" dirty="0" smtClean="0"/>
          </a:p>
        </p:txBody>
      </p:sp>
    </p:spTree>
    <p:extLst>
      <p:ext uri="{BB962C8B-B14F-4D97-AF65-F5344CB8AC3E}">
        <p14:creationId xmlns:p14="http://schemas.microsoft.com/office/powerpoint/2010/main" val="74851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 </a:t>
            </a:r>
            <a:r>
              <a:rPr lang="es-ES" dirty="0"/>
              <a:t> </a:t>
            </a:r>
            <a:endParaRPr lang="es-ES" dirty="0" smtClean="0"/>
          </a:p>
          <a:p>
            <a:pPr algn="just"/>
            <a:r>
              <a:rPr lang="es-ES" dirty="0" smtClean="0"/>
              <a:t>Características</a:t>
            </a:r>
            <a:r>
              <a:rPr lang="es-ES" dirty="0"/>
              <a:t>:</a:t>
            </a:r>
          </a:p>
          <a:p>
            <a:pPr lvl="1" algn="just"/>
            <a:r>
              <a:rPr lang="es-ES" dirty="0" smtClean="0"/>
              <a:t>Actualización </a:t>
            </a:r>
            <a:r>
              <a:rPr lang="es-ES" dirty="0"/>
              <a:t>de datos en tiempo real.</a:t>
            </a:r>
          </a:p>
          <a:p>
            <a:pPr lvl="1" algn="just"/>
            <a:r>
              <a:rPr lang="es-ES" dirty="0" smtClean="0"/>
              <a:t>Permite </a:t>
            </a:r>
            <a:r>
              <a:rPr lang="es-ES" dirty="0"/>
              <a:t>realizar búsquedas full-</a:t>
            </a:r>
            <a:r>
              <a:rPr lang="es-ES" dirty="0" err="1"/>
              <a:t>text</a:t>
            </a:r>
            <a:r>
              <a:rPr lang="es-ES" dirty="0"/>
              <a:t>.</a:t>
            </a:r>
          </a:p>
          <a:p>
            <a:pPr lvl="1" algn="just"/>
            <a:r>
              <a:rPr lang="es-ES" dirty="0" smtClean="0"/>
              <a:t>Preparado </a:t>
            </a:r>
            <a:r>
              <a:rPr lang="es-ES" dirty="0"/>
              <a:t>para escalar horizontalmente.</a:t>
            </a:r>
          </a:p>
          <a:p>
            <a:pPr lvl="1" algn="just"/>
            <a:r>
              <a:rPr lang="es-ES" dirty="0" smtClean="0"/>
              <a:t>Capaz </a:t>
            </a:r>
            <a:r>
              <a:rPr lang="es-ES" dirty="0"/>
              <a:t>de detectar y eliminar nodos que estén fallando y reorganizarse a sí mismos para asegurar que los datos estén a salvo y permanezcan accesibles</a:t>
            </a:r>
          </a:p>
          <a:p>
            <a:pPr lvl="1" algn="just"/>
            <a:r>
              <a:rPr lang="es-ES" dirty="0" smtClean="0"/>
              <a:t>Puede </a:t>
            </a:r>
            <a:r>
              <a:rPr lang="es-ES" dirty="0"/>
              <a:t>alojar múltiples índices, que podrán ser consultados de manera independiente o en grupo.</a:t>
            </a:r>
          </a:p>
          <a:p>
            <a:pPr lvl="1" algn="just"/>
            <a:r>
              <a:rPr lang="es-ES" dirty="0" smtClean="0"/>
              <a:t>Proporciona </a:t>
            </a:r>
            <a:r>
              <a:rPr lang="es-ES" dirty="0"/>
              <a:t>un API </a:t>
            </a:r>
            <a:r>
              <a:rPr lang="es-ES" dirty="0" err="1"/>
              <a:t>Restful</a:t>
            </a:r>
            <a:r>
              <a:rPr lang="es-ES" dirty="0"/>
              <a:t>, con JSON y sobre HTTP, que permite realizar casi acciones administrativas y ACID de los datos.</a:t>
            </a:r>
          </a:p>
          <a:p>
            <a:pPr algn="just"/>
            <a:r>
              <a:rPr lang="es-ES" dirty="0" smtClean="0"/>
              <a:t>Escenarios </a:t>
            </a:r>
            <a:r>
              <a:rPr lang="es-ES" dirty="0"/>
              <a:t>de uso</a:t>
            </a:r>
            <a:r>
              <a:rPr lang="es-ES" dirty="0" smtClean="0"/>
              <a:t>:</a:t>
            </a:r>
          </a:p>
          <a:p>
            <a:pPr lvl="1" algn="just"/>
            <a:r>
              <a:rPr lang="es-PE" sz="2000" dirty="0"/>
              <a:t>Motor de búsqueda distribuido en tiempo real. </a:t>
            </a:r>
            <a:endParaRPr lang="es-PE" sz="2000" dirty="0" smtClean="0"/>
          </a:p>
          <a:p>
            <a:pPr algn="just"/>
            <a:r>
              <a:rPr lang="es-ES" dirty="0" err="1" smtClean="0"/>
              <a:t>URL's</a:t>
            </a:r>
            <a:r>
              <a:rPr lang="es-ES" dirty="0" smtClean="0"/>
              <a:t> de referencia:</a:t>
            </a:r>
            <a:endParaRPr lang="es-ES" dirty="0"/>
          </a:p>
          <a:p>
            <a:pPr lvl="1" algn="just"/>
            <a:r>
              <a:rPr lang="es-PE" u="sng" dirty="0">
                <a:hlinkClick r:id="rId3"/>
              </a:rPr>
              <a:t>https://</a:t>
            </a:r>
            <a:r>
              <a:rPr lang="es-PE" u="sng" dirty="0" smtClean="0">
                <a:hlinkClick r:id="rId3"/>
              </a:rPr>
              <a:t>www.elastic.co/products/elasticsearch</a:t>
            </a:r>
            <a:endParaRPr lang="es-PE" u="sng" dirty="0" smtClean="0"/>
          </a:p>
          <a:p>
            <a:pPr lvl="1" algn="just"/>
            <a:r>
              <a:rPr lang="es-PE" u="sng" dirty="0">
                <a:hlinkClick r:id="rId4"/>
              </a:rPr>
              <a:t>http://www.tnrglobal.com/blog/2012/03/elasticsearch-evaluation-white-paper-released-promising-for-big-data/</a:t>
            </a:r>
            <a:r>
              <a:rPr lang="es-ES" u="sng" dirty="0"/>
              <a:t> </a:t>
            </a:r>
            <a:endParaRPr lang="es-PE" dirty="0"/>
          </a:p>
          <a:p>
            <a:pPr lvl="1" algn="just"/>
            <a:r>
              <a:rPr lang="es-PE" u="sng" dirty="0">
                <a:hlinkClick r:id="rId5"/>
              </a:rPr>
              <a:t>https://www.oreilly.com/ideas/10-elasticsearch-metrics-to-watch</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lgn="just">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lgn="just"/>
            <a:r>
              <a:rPr lang="es-PE" dirty="0"/>
              <a:t>La información está repartida a lo largo de los nodos del </a:t>
            </a:r>
            <a:r>
              <a:rPr lang="es-PE" dirty="0" err="1"/>
              <a:t>cluster</a:t>
            </a:r>
            <a:r>
              <a:rPr lang="es-PE" dirty="0"/>
              <a:t>.</a:t>
            </a:r>
          </a:p>
          <a:p>
            <a:pPr lvl="1" algn="just"/>
            <a:r>
              <a:rPr lang="es-PE" dirty="0"/>
              <a:t>Rendimiento de forma lineal respecto al número de nodos que añadamos.</a:t>
            </a:r>
          </a:p>
          <a:p>
            <a:pPr lvl="1" algn="just"/>
            <a:r>
              <a:rPr lang="es-PE" dirty="0"/>
              <a:t>Escala de forma horizontal,</a:t>
            </a:r>
          </a:p>
          <a:p>
            <a:pPr lvl="1" algn="just"/>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pPr algn="just"/>
            <a:r>
              <a:rPr lang="es-ES" dirty="0" smtClean="0"/>
              <a:t>Escenarios </a:t>
            </a:r>
            <a:r>
              <a:rPr lang="es-ES" dirty="0"/>
              <a:t>de uso</a:t>
            </a:r>
            <a:r>
              <a:rPr lang="es-ES" dirty="0" smtClean="0"/>
              <a:t>:</a:t>
            </a:r>
          </a:p>
          <a:p>
            <a:pPr lvl="1" algn="just"/>
            <a:r>
              <a:rPr lang="es-PE" dirty="0"/>
              <a:t>Almacenamiento de datos no estructurados </a:t>
            </a:r>
          </a:p>
          <a:p>
            <a:pPr lvl="1" algn="just"/>
            <a:r>
              <a:rPr lang="es-PE" dirty="0"/>
              <a:t>Búsqueda en datos no estructurados </a:t>
            </a:r>
            <a:endParaRPr lang="es-PE" dirty="0" smtClean="0"/>
          </a:p>
          <a:p>
            <a:pPr algn="just"/>
            <a:r>
              <a:rPr lang="es-ES" dirty="0" err="1" smtClean="0"/>
              <a:t>URL's</a:t>
            </a:r>
            <a:r>
              <a:rPr lang="es-ES" dirty="0" smtClean="0"/>
              <a:t> de referencia:</a:t>
            </a:r>
            <a:endParaRPr lang="es-ES" dirty="0"/>
          </a:p>
          <a:p>
            <a:pPr lvl="1" algn="just"/>
            <a:r>
              <a:rPr lang="es-PE" u="sng" dirty="0">
                <a:hlinkClick r:id="rId3"/>
              </a:rPr>
              <a:t>http://cassandra.apache.org</a:t>
            </a:r>
            <a:r>
              <a:rPr lang="es-PE" u="sng" dirty="0" smtClean="0">
                <a:hlinkClick r:id="rId3"/>
              </a:rPr>
              <a:t>/</a:t>
            </a:r>
            <a:endParaRPr lang="es-PE" u="sng" dirty="0" smtClean="0"/>
          </a:p>
          <a:p>
            <a:pPr lvl="1" algn="just"/>
            <a:r>
              <a:rPr lang="es-PE" u="sng" dirty="0">
                <a:hlinkClick r:id="rId4"/>
              </a:rPr>
              <a:t>https://www.panel.es/blog/por-que-cassandra-no-es-una-base-de-datos-cualquiera/</a:t>
            </a:r>
            <a:r>
              <a:rPr lang="es-ES" u="sng" dirty="0"/>
              <a:t> </a:t>
            </a:r>
            <a:endParaRPr lang="es-PE" dirty="0"/>
          </a:p>
          <a:p>
            <a:pPr lvl="1" algn="just"/>
            <a:r>
              <a:rPr lang="es-PE" u="sng" dirty="0"/>
              <a:t> </a:t>
            </a:r>
            <a:r>
              <a:rPr lang="es-PE" u="sng" dirty="0">
                <a:hlinkClick r:id="rId5"/>
              </a:rPr>
              <a:t>https://www.paradigmadigital.com/dev/cassandra-la-dama-de-las-bases-de-datos-nosql/</a:t>
            </a:r>
            <a:r>
              <a:rPr lang="es-ES" dirty="0"/>
              <a:t> </a:t>
            </a:r>
            <a:endParaRPr lang="es-PE" dirty="0"/>
          </a:p>
          <a:p>
            <a:pPr lvl="1" algn="just"/>
            <a:r>
              <a:rPr lang="es-ES" u="sng" dirty="0">
                <a:hlinkClick r:id="rId6"/>
              </a:rPr>
              <a:t>https://www.datastax.com/products/datastax-enterprise-support</a:t>
            </a:r>
            <a:endParaRPr lang="es-ES" dirty="0" smtClean="0"/>
          </a:p>
          <a:p>
            <a:pPr marL="457200" lvl="1" indent="0" algn="just">
              <a:buNone/>
            </a:pPr>
            <a:endParaRPr lang="es-PE" dirty="0"/>
          </a:p>
        </p:txBody>
      </p:sp>
      <p:sp>
        <p:nvSpPr>
          <p:cNvPr id="3" name="Marcador de texto 2"/>
          <p:cNvSpPr>
            <a:spLocks noGrp="1"/>
          </p:cNvSpPr>
          <p:nvPr>
            <p:ph type="body" sz="quarter" idx="13"/>
          </p:nvPr>
        </p:nvSpPr>
        <p:spPr>
          <a:xfrm>
            <a:off x="285720" y="1214438"/>
            <a:ext cx="8748552" cy="572321"/>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a:t>
            </a:r>
            <a:r>
              <a:rPr lang="es-PE" sz="2000" dirty="0" smtClean="0"/>
              <a:t>12c</a:t>
            </a:r>
          </a:p>
          <a:p>
            <a:r>
              <a:rPr lang="es-PE" sz="2000" dirty="0" smtClean="0"/>
              <a:t>Oracle </a:t>
            </a:r>
            <a:r>
              <a:rPr lang="es-PE" sz="2000" dirty="0" err="1" smtClean="0"/>
              <a:t>Database</a:t>
            </a:r>
            <a:r>
              <a:rPr lang="es-PE" sz="2000" dirty="0" smtClean="0"/>
              <a:t> EE 12c</a:t>
            </a: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8" name="Imagen 7"/>
          <p:cNvPicPr>
            <a:picLocks noChangeAspect="1"/>
          </p:cNvPicPr>
          <p:nvPr/>
        </p:nvPicPr>
        <p:blipFill>
          <a:blip r:embed="rId3"/>
          <a:stretch>
            <a:fillRect/>
          </a:stretch>
        </p:blipFill>
        <p:spPr>
          <a:xfrm>
            <a:off x="3233180" y="2007475"/>
            <a:ext cx="5696538" cy="4389805"/>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000" dirty="0"/>
              <a:t>Es producto Oracle que permite que múltiples computadoras accedan a un Oracle RDBMS  de manera simultánea mientras acceden a una base de datos, esto proporciona </a:t>
            </a:r>
            <a:r>
              <a:rPr lang="es-PE" sz="2000" dirty="0" err="1"/>
              <a:t>clustering</a:t>
            </a:r>
            <a:r>
              <a:rPr lang="es-PE" sz="2000" dirty="0"/>
              <a:t>. Es un componente adicional para la Oracle </a:t>
            </a:r>
            <a:r>
              <a:rPr lang="es-PE" sz="2000" dirty="0" err="1"/>
              <a:t>Database</a:t>
            </a:r>
            <a:r>
              <a:rPr lang="es-PE" sz="2000" dirty="0"/>
              <a:t> Enterprise </a:t>
            </a:r>
            <a:r>
              <a:rPr lang="es-PE" sz="2000" dirty="0" err="1"/>
              <a:t>Edition</a:t>
            </a:r>
            <a:r>
              <a:rPr lang="es-PE" sz="2000" dirty="0"/>
              <a:t> </a:t>
            </a:r>
            <a:endParaRPr lang="es-PE" sz="2000" dirty="0" smtClean="0"/>
          </a:p>
          <a:p>
            <a:pPr algn="just"/>
            <a:r>
              <a:rPr lang="es-ES" sz="2000" dirty="0"/>
              <a:t>Características:</a:t>
            </a:r>
          </a:p>
          <a:p>
            <a:pPr lvl="1" algn="just"/>
            <a:r>
              <a:rPr lang="es-PE" sz="1800" dirty="0"/>
              <a:t>Permite que una o más instancias a acceden a una misma base de datos Oracle</a:t>
            </a:r>
            <a:endParaRPr lang="es-ES" sz="1800" dirty="0"/>
          </a:p>
          <a:p>
            <a:pPr algn="just"/>
            <a:r>
              <a:rPr lang="es-ES" sz="2000" dirty="0" smtClean="0"/>
              <a:t>Escenarios </a:t>
            </a:r>
            <a:r>
              <a:rPr lang="es-ES" sz="2000" dirty="0"/>
              <a:t>de uso</a:t>
            </a:r>
            <a:r>
              <a:rPr lang="es-ES" sz="2000" dirty="0" smtClean="0"/>
              <a:t>:</a:t>
            </a:r>
          </a:p>
          <a:p>
            <a:pPr lvl="1" algn="just"/>
            <a:r>
              <a:rPr lang="es-PE" sz="1800" dirty="0"/>
              <a:t>Implementar </a:t>
            </a:r>
            <a:r>
              <a:rPr lang="es-PE" sz="1800" dirty="0" smtClean="0"/>
              <a:t>clúster </a:t>
            </a:r>
            <a:r>
              <a:rPr lang="es-PE" sz="1800" dirty="0"/>
              <a:t>de base de datos Oracle</a:t>
            </a:r>
            <a:endParaRPr lang="es-ES" sz="1800" dirty="0" smtClean="0"/>
          </a:p>
          <a:p>
            <a:pPr algn="just"/>
            <a:r>
              <a:rPr lang="es-ES" sz="2000" dirty="0" err="1" smtClean="0"/>
              <a:t>URL's</a:t>
            </a:r>
            <a:r>
              <a:rPr lang="es-ES" sz="2000" dirty="0" smtClean="0"/>
              <a:t> de referencia:</a:t>
            </a:r>
            <a:endParaRPr lang="es-ES" sz="2000" dirty="0"/>
          </a:p>
          <a:p>
            <a:pPr lvl="1" algn="just"/>
            <a:r>
              <a:rPr lang="es-PE" sz="1800" u="sng" dirty="0">
                <a:hlinkClick r:id="rId3"/>
              </a:rPr>
              <a:t>http://</a:t>
            </a:r>
            <a:r>
              <a:rPr lang="es-PE" sz="1800" u="sng" dirty="0" smtClean="0">
                <a:hlinkClick r:id="rId3"/>
              </a:rPr>
              <a:t>www.oracle.com/technetwork/database/options/clustering</a:t>
            </a:r>
            <a:endParaRPr lang="es-PE" sz="1800" u="sng" dirty="0" smtClean="0"/>
          </a:p>
          <a:p>
            <a:pPr lvl="1" algn="just"/>
            <a:r>
              <a:rPr lang="es-PE" sz="1800" u="sng" dirty="0">
                <a:hlinkClick r:id="rId4"/>
              </a:rPr>
              <a:t>https://docs.oracle.com/database/121/DBLIC/editions.htm</a:t>
            </a:r>
            <a:endParaRPr lang="es-PE" sz="1800" u="sng" dirty="0" smtClean="0"/>
          </a:p>
          <a:p>
            <a:pPr lvl="1" algn="just"/>
            <a:endParaRPr lang="es-PE" sz="18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a:t>
            </a:r>
            <a:r>
              <a:rPr lang="es-PE" dirty="0" smtClean="0"/>
              <a:t>Oracle RAC – Oracle RAC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a:t>
            </a:r>
            <a:r>
              <a:rPr lang="es-PE" dirty="0" smtClean="0"/>
              <a:t>Oracle RAC –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524451" cy="364086"/>
          </a:xfrm>
        </p:spPr>
        <p:txBody>
          <a:bodyPr>
            <a:normAutofit fontScale="85000" lnSpcReduction="10000"/>
          </a:bodyPr>
          <a:lstStyle/>
          <a:p>
            <a:r>
              <a:rPr lang="es-PE" sz="2000" dirty="0"/>
              <a:t>RHEL </a:t>
            </a:r>
            <a:r>
              <a:rPr lang="es-PE" sz="2000" dirty="0" smtClean="0"/>
              <a:t>7.4, </a:t>
            </a:r>
            <a:r>
              <a:rPr lang="es-PE" sz="2000" dirty="0" smtClean="0"/>
              <a:t>Kubernetes1.8, </a:t>
            </a:r>
            <a:r>
              <a:rPr lang="es-PE" sz="2000" dirty="0" err="1" smtClean="0"/>
              <a:t>Docker</a:t>
            </a:r>
            <a:r>
              <a:rPr lang="es-PE" sz="2000" dirty="0" smtClean="0"/>
              <a:t>-EE </a:t>
            </a:r>
            <a:r>
              <a:rPr lang="es-PE" sz="2000" dirty="0" smtClean="0"/>
              <a:t>17.06, </a:t>
            </a:r>
            <a:r>
              <a:rPr lang="es-ES" sz="2000" dirty="0" err="1" smtClean="0"/>
              <a:t>Kibana</a:t>
            </a:r>
            <a:r>
              <a:rPr lang="es-ES" sz="2000" dirty="0" smtClean="0"/>
              <a:t> 6.1, </a:t>
            </a:r>
            <a:r>
              <a:rPr lang="es-ES" sz="2000" dirty="0" err="1" smtClean="0"/>
              <a:t>Elasticsearch</a:t>
            </a:r>
            <a:r>
              <a:rPr lang="es-ES" sz="2000" dirty="0" smtClean="0"/>
              <a:t> 6.1, </a:t>
            </a:r>
            <a:r>
              <a:rPr lang="es-ES" sz="2000" dirty="0" err="1" smtClean="0"/>
              <a:t>logstash</a:t>
            </a:r>
            <a:r>
              <a:rPr lang="es-ES" sz="2000" dirty="0" smtClean="0"/>
              <a:t> 6.1</a:t>
            </a:r>
            <a:endParaRPr lang="es-ES" sz="2000" dirty="0"/>
          </a:p>
          <a:p>
            <a:pPr marL="0" indent="0">
              <a:buNone/>
            </a:pP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de </a:t>
            </a:r>
            <a:r>
              <a:rPr lang="es-PE" dirty="0" err="1" smtClean="0"/>
              <a:t>logs</a:t>
            </a:r>
            <a:endParaRPr lang="es-PE" dirty="0"/>
          </a:p>
        </p:txBody>
      </p:sp>
      <p:pic>
        <p:nvPicPr>
          <p:cNvPr id="9" name="Imagen 8"/>
          <p:cNvPicPr>
            <a:picLocks noChangeAspect="1"/>
          </p:cNvPicPr>
          <p:nvPr/>
        </p:nvPicPr>
        <p:blipFill>
          <a:blip r:embed="rId3"/>
          <a:stretch>
            <a:fillRect/>
          </a:stretch>
        </p:blipFill>
        <p:spPr>
          <a:xfrm>
            <a:off x="166173" y="2060660"/>
            <a:ext cx="8692477" cy="4797339"/>
          </a:xfrm>
          <a:prstGeom prst="rect">
            <a:avLst/>
          </a:prstGeom>
        </p:spPr>
      </p:pic>
    </p:spTree>
    <p:extLst>
      <p:ext uri="{BB962C8B-B14F-4D97-AF65-F5344CB8AC3E}">
        <p14:creationId xmlns:p14="http://schemas.microsoft.com/office/powerpoint/2010/main" val="862057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524451" cy="287426"/>
          </a:xfrm>
        </p:spPr>
        <p:txBody>
          <a:bodyPr>
            <a:normAutofit fontScale="85000" lnSpcReduction="20000"/>
          </a:bodyPr>
          <a:lstStyle/>
          <a:p>
            <a:r>
              <a:rPr lang="es-PE" sz="2000" dirty="0"/>
              <a:t>RHEL </a:t>
            </a:r>
            <a:r>
              <a:rPr lang="es-PE" sz="2000" dirty="0" smtClean="0"/>
              <a:t>7.4, </a:t>
            </a:r>
            <a:r>
              <a:rPr lang="es-PE" sz="2000" dirty="0" err="1" smtClean="0"/>
              <a:t>Kubernetes</a:t>
            </a:r>
            <a:r>
              <a:rPr lang="es-PE" sz="2000" dirty="0" smtClean="0"/>
              <a:t> 1.8, </a:t>
            </a:r>
            <a:r>
              <a:rPr lang="es-PE" sz="2000" dirty="0" err="1" smtClean="0"/>
              <a:t>Docker</a:t>
            </a:r>
            <a:r>
              <a:rPr lang="es-PE" sz="2000" dirty="0" smtClean="0"/>
              <a:t>-EE </a:t>
            </a:r>
            <a:r>
              <a:rPr lang="es-PE" sz="2000" dirty="0" smtClean="0"/>
              <a:t>17.06, </a:t>
            </a:r>
            <a:r>
              <a:rPr lang="es-ES" sz="2000" dirty="0" err="1" smtClean="0"/>
              <a:t>Parity</a:t>
            </a:r>
            <a:r>
              <a:rPr lang="es-ES" sz="2000" dirty="0" smtClean="0"/>
              <a:t> 1.7, Spring </a:t>
            </a:r>
            <a:r>
              <a:rPr lang="es-ES" sz="2000" dirty="0" err="1"/>
              <a:t>Boot</a:t>
            </a:r>
            <a:r>
              <a:rPr lang="es-ES" sz="2000" dirty="0"/>
              <a:t> </a:t>
            </a:r>
            <a:r>
              <a:rPr lang="es-ES" sz="2000" dirty="0" smtClean="0"/>
              <a:t>2.0, </a:t>
            </a:r>
            <a:r>
              <a:rPr lang="es-ES" sz="2000" dirty="0" err="1" smtClean="0"/>
              <a:t>Vault</a:t>
            </a:r>
            <a:r>
              <a:rPr lang="es-ES" sz="2000" dirty="0" smtClean="0"/>
              <a:t> </a:t>
            </a:r>
            <a:r>
              <a:rPr lang="es-ES" sz="2000" dirty="0"/>
              <a:t>0.9 [</a:t>
            </a:r>
            <a:r>
              <a:rPr lang="es-ES" sz="2000" dirty="0" err="1"/>
              <a:t>hashicorp</a:t>
            </a:r>
            <a:r>
              <a:rPr lang="es-ES" sz="2000" dirty="0"/>
              <a:t>]</a:t>
            </a:r>
          </a:p>
          <a:p>
            <a:pPr marL="0" indent="0">
              <a:buNone/>
            </a:pPr>
            <a:endParaRPr lang="es-PE" sz="20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err="1" smtClean="0"/>
              <a:t>Blockchain</a:t>
            </a:r>
            <a:endParaRPr lang="es-PE" dirty="0"/>
          </a:p>
        </p:txBody>
      </p:sp>
      <p:pic>
        <p:nvPicPr>
          <p:cNvPr id="5" name="Imagen 4"/>
          <p:cNvPicPr>
            <a:picLocks noChangeAspect="1"/>
          </p:cNvPicPr>
          <p:nvPr/>
        </p:nvPicPr>
        <p:blipFill>
          <a:blip r:embed="rId3"/>
          <a:stretch>
            <a:fillRect/>
          </a:stretch>
        </p:blipFill>
        <p:spPr>
          <a:xfrm>
            <a:off x="1267718" y="1984000"/>
            <a:ext cx="7295712" cy="4883774"/>
          </a:xfrm>
          <a:prstGeom prst="rect">
            <a:avLst/>
          </a:prstGeom>
        </p:spPr>
      </p:pic>
    </p:spTree>
    <p:extLst>
      <p:ext uri="{BB962C8B-B14F-4D97-AF65-F5344CB8AC3E}">
        <p14:creationId xmlns:p14="http://schemas.microsoft.com/office/powerpoint/2010/main" val="1408462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841262" y="1920438"/>
            <a:ext cx="7532914" cy="4956192"/>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3"/>
            <a:ext cx="8437366" cy="368533"/>
          </a:xfrm>
        </p:spPr>
        <p:txBody>
          <a:bodyPr>
            <a:normAutofit/>
          </a:bodyPr>
          <a:lstStyle/>
          <a:p>
            <a:r>
              <a:rPr lang="es-PE" sz="1800" dirty="0"/>
              <a:t>RHEL </a:t>
            </a:r>
            <a:r>
              <a:rPr lang="es-PE" sz="1800" dirty="0" smtClean="0"/>
              <a:t>7.4, </a:t>
            </a:r>
            <a:r>
              <a:rPr lang="es-PE" sz="1800" dirty="0" err="1" smtClean="0"/>
              <a:t>Kubernetes</a:t>
            </a:r>
            <a:r>
              <a:rPr lang="es-PE" sz="1800" dirty="0" smtClean="0"/>
              <a:t> 1.8, Apache </a:t>
            </a:r>
            <a:r>
              <a:rPr lang="es-PE" sz="1800" dirty="0" err="1"/>
              <a:t>Hadoop</a:t>
            </a:r>
            <a:r>
              <a:rPr lang="es-PE" sz="1800" dirty="0"/>
              <a:t> </a:t>
            </a:r>
            <a:r>
              <a:rPr lang="es-PE" sz="1800" dirty="0" smtClean="0"/>
              <a:t>2.9, </a:t>
            </a:r>
            <a:r>
              <a:rPr lang="es-ES" sz="1800" dirty="0" smtClean="0"/>
              <a:t>Apache </a:t>
            </a:r>
            <a:r>
              <a:rPr lang="es-ES" sz="1800" dirty="0" err="1" smtClean="0"/>
              <a:t>Spark</a:t>
            </a:r>
            <a:r>
              <a:rPr lang="es-ES" sz="1800" dirty="0" smtClean="0"/>
              <a:t> 2.2</a:t>
            </a:r>
            <a:r>
              <a:rPr lang="es-ES" sz="1800" dirty="0" smtClean="0"/>
              <a:t>, </a:t>
            </a:r>
            <a:r>
              <a:rPr lang="es-ES" sz="1800" dirty="0" err="1" smtClean="0"/>
              <a:t>Kibana</a:t>
            </a:r>
            <a:r>
              <a:rPr lang="es-PE" sz="1800" dirty="0" smtClean="0"/>
              <a:t> </a:t>
            </a:r>
            <a:r>
              <a:rPr lang="es-PE" sz="1800" dirty="0"/>
              <a:t>6.1</a:t>
            </a:r>
            <a:endParaRPr lang="es-PE" sz="1800" dirty="0" smtClean="0"/>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err="1" smtClean="0"/>
              <a:t>Bigdata</a:t>
            </a:r>
            <a:endParaRPr lang="es-PE" dirty="0"/>
          </a:p>
        </p:txBody>
      </p:sp>
    </p:spTree>
    <p:extLst>
      <p:ext uri="{BB962C8B-B14F-4D97-AF65-F5344CB8AC3E}">
        <p14:creationId xmlns:p14="http://schemas.microsoft.com/office/powerpoint/2010/main" val="31059830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pic>
        <p:nvPicPr>
          <p:cNvPr id="7" name="Imagen 6"/>
          <p:cNvPicPr>
            <a:picLocks noChangeAspect="1"/>
          </p:cNvPicPr>
          <p:nvPr/>
        </p:nvPicPr>
        <p:blipFill>
          <a:blip r:embed="rId2"/>
          <a:stretch>
            <a:fillRect/>
          </a:stretch>
        </p:blipFill>
        <p:spPr>
          <a:xfrm>
            <a:off x="4551308" y="1857374"/>
            <a:ext cx="4378410" cy="4305141"/>
          </a:xfrm>
          <a:prstGeom prst="rect">
            <a:avLst/>
          </a:prstGeom>
        </p:spPr>
      </p:pic>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a:t>
            </a:r>
            <a:r>
              <a:rPr lang="es-ES" dirty="0" smtClean="0"/>
              <a:t>web</a:t>
            </a:r>
            <a:endParaRPr lang="es-PE" dirty="0"/>
          </a:p>
        </p:txBody>
      </p:sp>
      <p:pic>
        <p:nvPicPr>
          <p:cNvPr id="5" name="Imagen 4"/>
          <p:cNvPicPr>
            <a:picLocks noChangeAspect="1"/>
          </p:cNvPicPr>
          <p:nvPr/>
        </p:nvPicPr>
        <p:blipFill>
          <a:blip r:embed="rId2"/>
          <a:stretch>
            <a:fillRect/>
          </a:stretch>
        </p:blipFill>
        <p:spPr>
          <a:xfrm>
            <a:off x="0" y="2336028"/>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5" name="Marcador de texto 4"/>
          <p:cNvSpPr>
            <a:spLocks noGrp="1"/>
          </p:cNvSpPr>
          <p:nvPr>
            <p:ph type="body" sz="quarter" idx="13"/>
          </p:nvPr>
        </p:nvSpPr>
        <p:spPr/>
        <p:txBody>
          <a:bodyPr/>
          <a:lstStyle/>
          <a:p>
            <a:r>
              <a:rPr lang="es-ES" dirty="0"/>
              <a:t>Arquitectura software para de aplicaciones </a:t>
            </a:r>
            <a:r>
              <a:rPr lang="es-ES" dirty="0" smtClean="0"/>
              <a:t>móviles</a:t>
            </a:r>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ES" dirty="0"/>
              <a:t>Arquitectura software para de servicios de </a:t>
            </a:r>
            <a:r>
              <a:rPr lang="es-ES" dirty="0" smtClean="0"/>
              <a:t>integración</a:t>
            </a:r>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300"/>
              </a:spcBef>
              <a:buNone/>
            </a:pPr>
            <a:r>
              <a:rPr lang="es-PE" sz="1800" b="1" dirty="0"/>
              <a:t>CRITERIOS PARA APLICACIONES WEB - SPA</a:t>
            </a:r>
            <a:endParaRPr lang="es-PE" sz="1800" dirty="0"/>
          </a:p>
          <a:p>
            <a:pPr marL="0" indent="0">
              <a:spcBef>
                <a:spcPts val="300"/>
              </a:spcBef>
              <a:buNone/>
            </a:pPr>
            <a:r>
              <a:rPr lang="es-PE" sz="1800" dirty="0"/>
              <a:t>Para el desarrollo de aplicaciones web del tipo SPA cuando se cumplan algunos de los siguientes criterios:</a:t>
            </a:r>
          </a:p>
          <a:p>
            <a:pPr lvl="0">
              <a:spcBef>
                <a:spcPts val="300"/>
              </a:spcBef>
            </a:pPr>
            <a:r>
              <a:rPr lang="es-PE" sz="1800" dirty="0"/>
              <a:t>Se requiera utilizar un diseño web responsivo (</a:t>
            </a:r>
            <a:r>
              <a:rPr lang="es-PE" sz="1800" dirty="0" err="1"/>
              <a:t>Responsive</a:t>
            </a:r>
            <a:r>
              <a:rPr lang="es-PE" sz="1800" dirty="0"/>
              <a:t> Web </a:t>
            </a:r>
            <a:r>
              <a:rPr lang="es-PE" sz="1800" dirty="0" err="1"/>
              <a:t>Design</a:t>
            </a:r>
            <a:r>
              <a:rPr lang="es-PE" sz="1800" dirty="0"/>
              <a:t>)</a:t>
            </a:r>
          </a:p>
          <a:p>
            <a:pPr lvl="0">
              <a:spcBef>
                <a:spcPts val="300"/>
              </a:spcBef>
            </a:pPr>
            <a:r>
              <a:rPr lang="es-PE" sz="1800" dirty="0"/>
              <a:t>Se pueda usar en navegadores web con soporte a HTML 5 y CSS3.</a:t>
            </a:r>
          </a:p>
          <a:p>
            <a:pPr lvl="0">
              <a:spcBef>
                <a:spcPts val="300"/>
              </a:spcBef>
            </a:pPr>
            <a:r>
              <a:rPr lang="es-PE" sz="1800" dirty="0"/>
              <a:t>Se tenga previsto que los sistemas del OSCE producirán servicios REST para el consumo de clientes.</a:t>
            </a:r>
          </a:p>
          <a:p>
            <a:pPr marL="0" indent="0">
              <a:spcBef>
                <a:spcPts val="300"/>
              </a:spcBef>
              <a:buNone/>
            </a:pPr>
            <a:endParaRPr lang="es-PE" sz="1800" dirty="0"/>
          </a:p>
          <a:p>
            <a:pPr marL="0" indent="0">
              <a:spcBef>
                <a:spcPts val="300"/>
              </a:spcBef>
              <a:buNone/>
            </a:pPr>
            <a:r>
              <a:rPr lang="es-PE" sz="1800" b="1" dirty="0"/>
              <a:t>CRITERIOS PARA APLICACIONES EMPRESARIALES</a:t>
            </a:r>
            <a:endParaRPr lang="es-PE" sz="1800" dirty="0"/>
          </a:p>
          <a:p>
            <a:pPr marL="0" indent="0">
              <a:spcBef>
                <a:spcPts val="300"/>
              </a:spcBef>
              <a:buNone/>
            </a:pPr>
            <a:r>
              <a:rPr lang="es-PE" sz="1800" dirty="0"/>
              <a:t>La arquitectura de software para aplicaciones empresariales debe aplicarse cuando se cumplan alguno de los siguientes criterios:</a:t>
            </a:r>
          </a:p>
          <a:p>
            <a:pPr lvl="0">
              <a:spcBef>
                <a:spcPts val="300"/>
              </a:spcBef>
            </a:pPr>
            <a:r>
              <a:rPr lang="es-PE" sz="1800" dirty="0"/>
              <a:t>Se requieran implementar servicios que mantiene fuerte dependencia con otros componentes de la misma aplicación empresarial.</a:t>
            </a:r>
          </a:p>
          <a:p>
            <a:pPr lvl="0">
              <a:spcBef>
                <a:spcPts val="300"/>
              </a:spcBef>
            </a:pPr>
            <a:r>
              <a:rPr lang="es-PE" sz="1800" dirty="0"/>
              <a:t>Se implemente servicios web SOAP basados en tecnología java.</a:t>
            </a:r>
          </a:p>
          <a:p>
            <a:pPr lvl="0">
              <a:spcBef>
                <a:spcPts val="300"/>
              </a:spcBef>
            </a:pPr>
            <a:r>
              <a:rPr lang="es-PE" sz="1800" dirty="0"/>
              <a:t>Se extiendan funcionalidades de aplicaciones web existentes basadas en tecnología JSF</a:t>
            </a:r>
            <a:r>
              <a:rPr lang="es-PE" sz="1800" dirty="0" smtClean="0"/>
              <a:t>.</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a:t>
            </a:r>
            <a:r>
              <a:rPr lang="es-ES" dirty="0" smtClean="0"/>
              <a:t>PROPUESTA</a:t>
            </a:r>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lgn="just">
              <a:spcBef>
                <a:spcPts val="300"/>
              </a:spcBef>
              <a:buNone/>
            </a:pPr>
            <a:r>
              <a:rPr lang="es-PE" sz="1800" b="1" dirty="0" smtClean="0"/>
              <a:t>CRITERIOS </a:t>
            </a:r>
            <a:r>
              <a:rPr lang="es-PE" sz="1800" b="1" dirty="0"/>
              <a:t>PARA SERVICIOS DE INTEGRACIÓN </a:t>
            </a:r>
            <a:endParaRPr lang="es-PE" sz="1800" dirty="0"/>
          </a:p>
          <a:p>
            <a:pPr marL="0" indent="0" algn="just">
              <a:spcBef>
                <a:spcPts val="300"/>
              </a:spcBef>
              <a:buNone/>
            </a:pPr>
            <a:r>
              <a:rPr lang="es-PE" sz="1800" dirty="0"/>
              <a:t>La arquitectura de software para servicios de integración debe aplicarse a servicios que cumplan con alguno de los siguientes criterios:</a:t>
            </a:r>
          </a:p>
          <a:p>
            <a:pPr lvl="0" algn="just">
              <a:spcBef>
                <a:spcPts val="300"/>
              </a:spcBef>
            </a:pPr>
            <a:r>
              <a:rPr lang="es-PE" sz="1800" dirty="0"/>
              <a:t>Los servicios a implementar son producidos por sistemas del OSCE y serán consumidos por otros sistemas del OSCE.</a:t>
            </a:r>
          </a:p>
          <a:p>
            <a:pPr lvl="0" algn="just">
              <a:spcBef>
                <a:spcPts val="300"/>
              </a:spcBef>
            </a:pPr>
            <a:r>
              <a:rPr lang="es-PE" sz="1800" dirty="0"/>
              <a:t>Los servicios a implementar son producidos por sistemas del OSCE y serán consumidos por sistemas externos al OSCE</a:t>
            </a:r>
          </a:p>
          <a:p>
            <a:pPr lvl="0" algn="just">
              <a:spcBef>
                <a:spcPts val="300"/>
              </a:spcBef>
            </a:pPr>
            <a:r>
              <a:rPr lang="es-PE" sz="1800" dirty="0"/>
              <a:t>Los servicios a implementar son producidos por sistemas externos al OSCE y serán consumidos por sistemas del OSCE.</a:t>
            </a:r>
          </a:p>
          <a:p>
            <a:pPr lvl="0" algn="just">
              <a:spcBef>
                <a:spcPts val="300"/>
              </a:spcBef>
            </a:pPr>
            <a:r>
              <a:rPr lang="es-PE" sz="1800" dirty="0"/>
              <a:t>Los servicios a implementar gestionan los eventos que comunican los diferentes sistemas del OSCE.</a:t>
            </a:r>
          </a:p>
          <a:p>
            <a:pPr lvl="0" algn="just">
              <a:spcBef>
                <a:spcPts val="300"/>
              </a:spcBef>
            </a:pPr>
            <a:r>
              <a:rPr lang="es-PE" sz="1800" dirty="0"/>
              <a:t>Los servicios a implementar orquestan la sincronización de información de diferentes sistemas del OSCE.</a:t>
            </a:r>
          </a:p>
          <a:p>
            <a:pPr lvl="0" algn="just">
              <a:spcBef>
                <a:spcPts val="300"/>
              </a:spcBef>
            </a:pPr>
            <a:r>
              <a:rPr lang="es-PE" sz="1800" dirty="0"/>
              <a:t>Los servicios a través del cual se planifica la ejecución de tareas programadas de los diferentes sistemas del OSCE</a:t>
            </a:r>
            <a:r>
              <a:rPr lang="es-PE" sz="1800" dirty="0" smtClean="0"/>
              <a:t>.</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lgn="just">
              <a:spcBef>
                <a:spcPts val="0"/>
              </a:spcBef>
              <a:buNone/>
            </a:pPr>
            <a:r>
              <a:rPr lang="es-PE" sz="1800" dirty="0" smtClean="0"/>
              <a:t> </a:t>
            </a:r>
            <a:r>
              <a:rPr lang="es-PE" sz="1800" b="1" dirty="0"/>
              <a:t>CRITERIOS PARA MICROSERVICIOS</a:t>
            </a:r>
            <a:endParaRPr lang="es-PE" sz="1800" dirty="0"/>
          </a:p>
          <a:p>
            <a:pPr marL="0" indent="0" algn="just">
              <a:spcBef>
                <a:spcPts val="0"/>
              </a:spcBef>
              <a:buNone/>
            </a:pPr>
            <a:r>
              <a:rPr lang="es-PE" sz="1800" dirty="0"/>
              <a:t>La arquitectura de software para microservicios debe aplicarse cuando se cumplan algunos de los siguientes criterios:</a:t>
            </a:r>
          </a:p>
          <a:p>
            <a:pPr lvl="0" algn="just">
              <a:spcBef>
                <a:spcPts val="0"/>
              </a:spcBef>
            </a:pPr>
            <a:r>
              <a:rPr lang="es-PE" sz="1800" dirty="0"/>
              <a:t>Se realizan procesos de migración de sistemas que requieran de actualización tecnológica. </a:t>
            </a:r>
          </a:p>
          <a:p>
            <a:pPr lvl="0" algn="just">
              <a:spcBef>
                <a:spcPts val="300"/>
              </a:spcBef>
            </a:pPr>
            <a:r>
              <a:rPr lang="es-PE" sz="1800" dirty="0"/>
              <a:t>Las microservicios a implementar son independientes para despliegue de otras softwares de aplicación existentes en el OSCE.</a:t>
            </a:r>
          </a:p>
          <a:p>
            <a:pPr lvl="0" algn="just">
              <a:spcBef>
                <a:spcPts val="0"/>
              </a:spcBef>
            </a:pPr>
            <a:r>
              <a:rPr lang="es-PE" sz="1800" dirty="0"/>
              <a:t>Se tiene previsto que los microservicios a implementar tendrán un crecimiento y decrecimiento horizontal por la carga operacional a la que serán expuestas.</a:t>
            </a:r>
          </a:p>
          <a:p>
            <a:pPr lvl="0" algn="just">
              <a:spcBef>
                <a:spcPts val="0"/>
              </a:spcBef>
            </a:pPr>
            <a:r>
              <a:rPr lang="es-PE" sz="1800" dirty="0"/>
              <a:t>Los microservicios a implementar proporcionarán funcionalidad back-</a:t>
            </a:r>
            <a:r>
              <a:rPr lang="es-PE" sz="1800" dirty="0" err="1"/>
              <a:t>end</a:t>
            </a:r>
            <a:r>
              <a:rPr lang="es-PE" sz="1800" dirty="0"/>
              <a:t> para operaciones transaccionales y de búsqueda de los sistemas del OSCE.</a:t>
            </a:r>
          </a:p>
          <a:p>
            <a:pPr marL="0" indent="0" algn="just">
              <a:spcBef>
                <a:spcPts val="0"/>
              </a:spcBef>
              <a:buNone/>
            </a:pPr>
            <a:r>
              <a:rPr lang="es-PE" sz="1800" b="1" dirty="0"/>
              <a:t> </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a:t>
            </a:r>
            <a:r>
              <a:rPr lang="es-ES" dirty="0" smtClean="0"/>
              <a:t>PROPUESTA</a:t>
            </a:r>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300"/>
              </a:spcBef>
              <a:buNone/>
            </a:pPr>
            <a:r>
              <a:rPr lang="es-PE" sz="1600" b="1" dirty="0" smtClean="0"/>
              <a:t>CRITERIOS </a:t>
            </a:r>
            <a:r>
              <a:rPr lang="es-PE" sz="1600" b="1" dirty="0"/>
              <a:t>PARA APLICACIONES MÓVILES - NATIVAS</a:t>
            </a:r>
            <a:endParaRPr lang="es-PE" sz="1600" dirty="0"/>
          </a:p>
          <a:p>
            <a:pPr marL="0" indent="0">
              <a:spcBef>
                <a:spcPts val="300"/>
              </a:spcBef>
              <a:buNone/>
            </a:pPr>
            <a:r>
              <a:rPr lang="es-PE" sz="1600" dirty="0"/>
              <a:t>Para el desarrollo de aplicaciones web con la propuesta de arquitectura de software se debe evaluar si como mínimo se cumple con los siguientes criterios:</a:t>
            </a:r>
          </a:p>
          <a:p>
            <a:pPr lvl="0">
              <a:spcBef>
                <a:spcPts val="300"/>
              </a:spcBef>
            </a:pPr>
            <a:r>
              <a:rPr lang="es-PE" sz="1600" dirty="0"/>
              <a:t>Aceptación que los costos de desarrollo son mayores.</a:t>
            </a:r>
          </a:p>
          <a:p>
            <a:pPr lvl="0">
              <a:spcBef>
                <a:spcPts val="300"/>
              </a:spcBef>
            </a:pPr>
            <a:r>
              <a:rPr lang="es-PE" sz="1600" dirty="0"/>
              <a:t>Se requiere aprovechar los recursos del dispositivo para obtener un alto rendimiento de la aplicación en el dispositivo móvil del usuario</a:t>
            </a:r>
          </a:p>
          <a:p>
            <a:pPr lvl="0">
              <a:spcBef>
                <a:spcPts val="300"/>
              </a:spcBef>
            </a:pPr>
            <a:r>
              <a:rPr lang="es-PE" sz="1600" dirty="0"/>
              <a:t>Requerimientos de sistemas que involucren el aprovechamiento óptimo del hardware del dispositivo.</a:t>
            </a:r>
          </a:p>
          <a:p>
            <a:pPr marL="0" indent="0">
              <a:spcBef>
                <a:spcPts val="300"/>
              </a:spcBef>
              <a:buNone/>
            </a:pPr>
            <a:r>
              <a:rPr lang="es-PE" sz="1600" dirty="0"/>
              <a:t> </a:t>
            </a:r>
          </a:p>
          <a:p>
            <a:pPr marL="0" indent="0">
              <a:spcBef>
                <a:spcPts val="300"/>
              </a:spcBef>
              <a:buNone/>
            </a:pPr>
            <a:r>
              <a:rPr lang="es-PE" sz="1600" b="1" dirty="0"/>
              <a:t>CRITERIOS PARA APLICACIONES MÓVILES - HIBRIDAS</a:t>
            </a:r>
            <a:endParaRPr lang="es-PE" sz="1600" dirty="0"/>
          </a:p>
          <a:p>
            <a:pPr marL="0" indent="0">
              <a:spcBef>
                <a:spcPts val="300"/>
              </a:spcBef>
              <a:buNone/>
            </a:pPr>
            <a:r>
              <a:rPr lang="es-PE" sz="1600" dirty="0"/>
              <a:t>Para el desarrollo de aplicaciones web con la propuesta de arquitectura de software se debe evaluar si como mínimo se cumple con los siguientes criterios:</a:t>
            </a:r>
          </a:p>
          <a:p>
            <a:pPr lvl="0">
              <a:spcBef>
                <a:spcPts val="300"/>
              </a:spcBef>
            </a:pPr>
            <a:r>
              <a:rPr lang="es-PE" sz="1600" dirty="0"/>
              <a:t>Aprovechar que una solo implementación sea desplegable en más de una plataforma.</a:t>
            </a:r>
          </a:p>
          <a:p>
            <a:pPr lvl="0">
              <a:spcBef>
                <a:spcPts val="300"/>
              </a:spcBef>
            </a:pPr>
            <a:r>
              <a:rPr lang="es-PE" sz="1600" dirty="0"/>
              <a:t>Se requiere rendimiento de gama media</a:t>
            </a:r>
          </a:p>
          <a:p>
            <a:pPr lvl="0">
              <a:spcBef>
                <a:spcPts val="300"/>
              </a:spcBef>
            </a:pPr>
            <a:r>
              <a:rPr lang="es-PE" sz="1600" dirty="0"/>
              <a:t>Funcionalidades principales basadas en intercambio de información con servicios back-</a:t>
            </a:r>
            <a:r>
              <a:rPr lang="es-PE" sz="1600" dirty="0" err="1"/>
              <a:t>end</a:t>
            </a:r>
            <a:endParaRPr lang="es-PE" sz="1600" dirty="0"/>
          </a:p>
          <a:p>
            <a:pPr lvl="0">
              <a:spcBef>
                <a:spcPts val="300"/>
              </a:spcBef>
            </a:pPr>
            <a:r>
              <a:rPr lang="es-PE" sz="1600" dirty="0"/>
              <a:t>Se requiere que la estandarizar las capacidades de la aplicación en las diferentes plataformas destino </a:t>
            </a:r>
          </a:p>
          <a:p>
            <a:pPr lvl="0">
              <a:spcBef>
                <a:spcPts val="300"/>
              </a:spcBef>
            </a:pPr>
            <a:r>
              <a:rPr lang="es-PE" sz="1600" dirty="0"/>
              <a:t>Se cuenta con personal multidisciplinario para dar soporte a las </a:t>
            </a:r>
            <a:r>
              <a:rPr lang="es-PE" sz="1600" dirty="0" smtClean="0"/>
              <a:t>aplicaciones</a:t>
            </a:r>
            <a:endParaRPr lang="es-PE" sz="16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lgn="just">
              <a:buNone/>
            </a:pPr>
            <a:r>
              <a:rPr lang="es-PE" sz="1800" b="1" dirty="0"/>
              <a:t>ESTRATEGIA PARA ESTANDARIZAR APLICACIONES EMPRESARIALES</a:t>
            </a:r>
            <a:endParaRPr lang="es-PE" sz="1800" dirty="0"/>
          </a:p>
          <a:p>
            <a:pPr lvl="0" algn="just"/>
            <a:r>
              <a:rPr lang="es-PE" sz="1800" dirty="0"/>
              <a:t>Identificar las aplicaciones empresariales existentes basadas en java EE que requieran de actualización tecnológica para sean modificadas y se les incorpore la tecnología java EE 7.</a:t>
            </a:r>
          </a:p>
          <a:p>
            <a:pPr lvl="0" algn="just"/>
            <a:r>
              <a:rPr lang="es-PE" sz="1800" dirty="0"/>
              <a:t>Identificar las aplicaciones empresariales existentes basadas en java EE que se ejecuten en servidores de aplicaciones diferentes a </a:t>
            </a:r>
            <a:r>
              <a:rPr lang="es-PE" sz="1800" dirty="0" err="1"/>
              <a:t>Weblogic</a:t>
            </a:r>
            <a:r>
              <a:rPr lang="es-PE" sz="1800" dirty="0"/>
              <a:t> Server para que sean modificadas para desplegar en la plataforma </a:t>
            </a:r>
            <a:r>
              <a:rPr lang="es-PE" sz="1800" dirty="0" err="1"/>
              <a:t>Weblogic</a:t>
            </a:r>
            <a:r>
              <a:rPr lang="es-PE" sz="1800" dirty="0"/>
              <a:t> Server.</a:t>
            </a:r>
          </a:p>
          <a:p>
            <a:pPr lvl="0" algn="just"/>
            <a:r>
              <a:rPr lang="es-PE" sz="1800" dirty="0"/>
              <a:t>Optimizar las funcionalidades de las aplicaciones empresariales que tiene fuerte dependencia entre componentes de la misma aplicación y exponerlos a través de servicios web SOAP para que sean reutilizados por otros sistemas del OSCE.</a:t>
            </a:r>
          </a:p>
          <a:p>
            <a:pPr marL="0" indent="0" algn="just">
              <a:buNone/>
            </a:pPr>
            <a:endParaRPr lang="es-PE" sz="11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lgn="just">
              <a:buNone/>
            </a:pPr>
            <a:r>
              <a:rPr lang="es-PE" sz="2000" b="1" dirty="0"/>
              <a:t>ESTRATEGIA PARA ESTANDARIZAR SERVICIOS DE INTEGRACIÓN</a:t>
            </a:r>
            <a:endParaRPr lang="es-PE" sz="2000" dirty="0"/>
          </a:p>
          <a:p>
            <a:pPr lvl="0" algn="just"/>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lgn="just"/>
            <a:r>
              <a:rPr lang="es-PE" sz="2000" dirty="0"/>
              <a:t>Para las tareas programadas utilizados por los sistemas del OSCE se debe proceder de la siguiente manera:</a:t>
            </a:r>
          </a:p>
          <a:p>
            <a:pPr lvl="1" algn="just"/>
            <a:r>
              <a:rPr lang="es-PE" sz="1600" dirty="0"/>
              <a:t>Identificar las tareas programadas de base de datos, las tareas programadas de aplicaciones java que serán migradas a la plataforma de servicios de integración</a:t>
            </a:r>
          </a:p>
          <a:p>
            <a:pPr lvl="1" algn="just"/>
            <a:r>
              <a:rPr lang="es-PE" sz="1600" dirty="0"/>
              <a:t>Implementar los servicios de orquestación que invocan las tareas programadas y registrar como nuevas tarea programada en la plataforma de servicios de integración.</a:t>
            </a:r>
          </a:p>
          <a:p>
            <a:pPr lvl="1" algn="just"/>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lgn="just">
              <a:buNone/>
            </a:pPr>
            <a:r>
              <a:rPr lang="es-PE" sz="2000" b="1" dirty="0"/>
              <a:t>ESTRATEGIA PARA ESTANDARIZAR SERVICIOS DE INTEGRACIÓN</a:t>
            </a:r>
            <a:endParaRPr lang="es-PE" sz="2000" dirty="0"/>
          </a:p>
          <a:p>
            <a:pPr lvl="0" algn="just"/>
            <a:r>
              <a:rPr lang="es-PE" sz="2000" dirty="0" smtClean="0"/>
              <a:t>Para </a:t>
            </a:r>
            <a:r>
              <a:rPr lang="es-PE" sz="2000" dirty="0"/>
              <a:t>los funcionalidades de búsquedas sobre información gestionada por diferentes sistemas del OSCE se debe proceder de la siguiente manera:</a:t>
            </a:r>
          </a:p>
          <a:p>
            <a:pPr lvl="1" algn="just"/>
            <a:r>
              <a:rPr lang="es-PE" sz="1600" dirty="0"/>
              <a:t>Identificar las búsquedas con información cruzada de diferentes sistemas del OSCE.</a:t>
            </a:r>
          </a:p>
          <a:p>
            <a:pPr lvl="1" algn="just"/>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lgn="just"/>
            <a:r>
              <a:rPr lang="es-PE" sz="1600" dirty="0"/>
              <a:t>Realizar la documentación de los servicios de sincronización de información y publicarlo en el repositorio de arquitectura.</a:t>
            </a:r>
          </a:p>
          <a:p>
            <a:pPr lvl="0" algn="just"/>
            <a:r>
              <a:rPr lang="es-PE" sz="2000" dirty="0"/>
              <a:t>Para las funcionalidades que comunican eventos entre diferentes sistemas del OSCE se debe proceder de la siguiente manera:</a:t>
            </a:r>
          </a:p>
          <a:p>
            <a:pPr lvl="1" algn="just"/>
            <a:r>
              <a:rPr lang="es-PE" sz="1600" dirty="0"/>
              <a:t>Identificar las funcionalidades de un sistema origen que comunican de algún evento a otros sistemas del OSCE.</a:t>
            </a:r>
          </a:p>
          <a:p>
            <a:pPr lvl="1" algn="just"/>
            <a:r>
              <a:rPr lang="es-PE" sz="1600" dirty="0"/>
              <a:t>Implementar los servicios de configuración que gestionen el ciclo de vida del evento</a:t>
            </a:r>
          </a:p>
          <a:p>
            <a:pPr lvl="1" algn="just"/>
            <a:r>
              <a:rPr lang="es-PE" sz="1600" dirty="0"/>
              <a:t>Implementar los servicios que orqueste el procesamiento de información en los sistemas destinos.</a:t>
            </a:r>
          </a:p>
          <a:p>
            <a:pPr lvl="1" algn="just"/>
            <a:r>
              <a:rPr lang="es-PE" sz="1600" dirty="0"/>
              <a:t>Realizar la documentación de los servicios de sincronización de información y publicarlo en el repositorio de arquitectura.</a:t>
            </a:r>
          </a:p>
          <a:p>
            <a:pPr marL="0" indent="0" algn="just">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507340294"/>
              </p:ext>
            </p:extLst>
          </p:nvPr>
        </p:nvGraphicFramePr>
        <p:xfrm>
          <a:off x="97536" y="2609086"/>
          <a:ext cx="8948928" cy="4115562"/>
        </p:xfrm>
        <a:graphic>
          <a:graphicData uri="http://schemas.openxmlformats.org/drawingml/2006/table">
            <a:tbl>
              <a:tblPr firstRow="1" firstCol="1" bandRow="1">
                <a:tableStyleId>{5940675A-B579-460E-94D1-54222C63F5DA}</a:tableStyleId>
              </a:tblPr>
              <a:tblGrid>
                <a:gridCol w="1427549"/>
                <a:gridCol w="7521379"/>
              </a:tblGrid>
              <a:tr h="196425">
                <a:tc>
                  <a:txBody>
                    <a:bodyPr/>
                    <a:lstStyle/>
                    <a:p>
                      <a:pPr marL="0" indent="0" algn="ctr">
                        <a:spcBef>
                          <a:spcPts val="600"/>
                        </a:spcBef>
                        <a:spcAft>
                          <a:spcPts val="0"/>
                        </a:spcAft>
                      </a:pPr>
                      <a:r>
                        <a:rPr lang="es-PE" sz="1050" b="1" dirty="0">
                          <a:effectLst/>
                        </a:rPr>
                        <a:t>PRODUCTO</a:t>
                      </a:r>
                      <a:endParaRPr lang="es-PE" sz="1050" b="1"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solidFill>
                      <a:schemeClr val="accent4">
                        <a:lumMod val="40000"/>
                        <a:lumOff val="60000"/>
                      </a:schemeClr>
                    </a:solidFill>
                  </a:tcPr>
                </a:tc>
                <a:tc>
                  <a:txBody>
                    <a:bodyPr/>
                    <a:lstStyle/>
                    <a:p>
                      <a:pPr marL="0" indent="0" algn="ctr">
                        <a:spcBef>
                          <a:spcPts val="600"/>
                        </a:spcBef>
                        <a:spcAft>
                          <a:spcPts val="0"/>
                        </a:spcAft>
                      </a:pPr>
                      <a:r>
                        <a:rPr lang="es-PE" sz="1050" b="1" dirty="0">
                          <a:effectLst/>
                        </a:rPr>
                        <a:t>DIFICULTAD</a:t>
                      </a:r>
                      <a:endParaRPr lang="es-PE" sz="1050" b="1"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solidFill>
                      <a:schemeClr val="accent4">
                        <a:lumMod val="40000"/>
                        <a:lumOff val="60000"/>
                      </a:schemeClr>
                    </a:solidFill>
                  </a:tcP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kern="1200">
                          <a:effectLst/>
                        </a:rPr>
                        <a:t>IceFaces 1.8</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No permite implementar el diseño web responsivo.</a:t>
                      </a:r>
                    </a:p>
                    <a:p>
                      <a:pPr marL="0" indent="0" algn="just" defTabSz="914400" rtl="0" eaLnBrk="1" latinLnBrk="0" hangingPunct="1">
                        <a:spcBef>
                          <a:spcPts val="600"/>
                        </a:spcBef>
                        <a:spcAft>
                          <a:spcPts val="0"/>
                        </a:spcAft>
                      </a:pPr>
                      <a:r>
                        <a:rPr lang="es-PE" sz="1050" kern="1200" dirty="0">
                          <a:effectLst/>
                        </a:rPr>
                        <a:t>Soporta JSF 1.2 siendo la versión vigente JSF 2.1 entre otras funcionalidades incorpora la gestión de flujo de formularios, soporte a </a:t>
                      </a:r>
                      <a:r>
                        <a:rPr lang="es-PE" sz="1050" kern="1200" dirty="0" err="1">
                          <a:effectLst/>
                        </a:rPr>
                        <a:t>multiplantillas</a:t>
                      </a:r>
                      <a:r>
                        <a:rPr lang="es-PE" sz="1050" kern="1200" dirty="0">
                          <a:effectLst/>
                        </a:rPr>
                        <a:t>, integración a HTML 5</a:t>
                      </a:r>
                      <a:r>
                        <a:rPr lang="es-PE" sz="1050" kern="1200" dirty="0" smtClean="0">
                          <a:effectLst/>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kern="1200">
                          <a:effectLst/>
                        </a:rPr>
                        <a:t>Hibernate 3.6.6</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Da soporte a JPA 1.0 siendo la versión vigente JPA 2.1 entre otras funcionalidades mejora las implementaciones de conversores, actualización en lote, utilización de procedimientos almacenados, contextos persistentes </a:t>
                      </a:r>
                      <a:r>
                        <a:rPr lang="es-PE" sz="1050" kern="1200" dirty="0" smtClean="0">
                          <a:effectLst/>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kern="1200">
                          <a:effectLst/>
                        </a:rPr>
                        <a:t>Servlet 2.4, 2.5</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a:effectLst/>
                        </a:rPr>
                        <a:t>Se utilizan </a:t>
                      </a:r>
                      <a:r>
                        <a:rPr lang="es-PE" sz="1050" kern="1200" dirty="0" err="1">
                          <a:effectLst/>
                        </a:rPr>
                        <a:t>Servlets</a:t>
                      </a:r>
                      <a:r>
                        <a:rPr lang="es-PE" sz="1050" kern="1200" dirty="0">
                          <a:effectLst/>
                        </a:rPr>
                        <a:t> 2.4 y </a:t>
                      </a:r>
                      <a:r>
                        <a:rPr lang="es-PE" sz="1050" kern="1200" dirty="0" err="1">
                          <a:effectLst/>
                        </a:rPr>
                        <a:t>Servlet</a:t>
                      </a:r>
                      <a:r>
                        <a:rPr lang="es-PE" sz="1050" kern="1200" dirty="0">
                          <a:effectLst/>
                        </a:rPr>
                        <a:t> 2.5 siento la versión vigente </a:t>
                      </a:r>
                      <a:r>
                        <a:rPr lang="es-PE" sz="1050" kern="1200" dirty="0" err="1">
                          <a:effectLst/>
                        </a:rPr>
                        <a:t>Servler</a:t>
                      </a:r>
                      <a:r>
                        <a:rPr lang="es-PE" sz="1050" kern="1200" dirty="0">
                          <a:effectLst/>
                        </a:rPr>
                        <a:t> 3.1,el cual entre otros permite mejorar la gestión de comunicación de HTTP entre el cliente y el </a:t>
                      </a:r>
                      <a:r>
                        <a:rPr lang="es-PE" sz="1050" kern="1200" dirty="0" err="1">
                          <a:effectLst/>
                        </a:rPr>
                        <a:t>Servlet</a:t>
                      </a:r>
                      <a:r>
                        <a:rPr lang="es-PE" sz="1050" kern="1200" dirty="0">
                          <a:effectLst/>
                        </a:rPr>
                        <a:t> y con técnicas como Non-</a:t>
                      </a:r>
                      <a:r>
                        <a:rPr lang="es-PE" sz="1050" kern="1200" dirty="0" err="1">
                          <a:effectLst/>
                        </a:rPr>
                        <a:t>blocking</a:t>
                      </a:r>
                      <a:r>
                        <a:rPr lang="es-PE" sz="1050" kern="1200" dirty="0">
                          <a:effectLst/>
                        </a:rPr>
                        <a:t> IO mejora el desempeño en aplicaciones altamente </a:t>
                      </a:r>
                      <a:r>
                        <a:rPr lang="es-PE" sz="1050" kern="1200" dirty="0" err="1">
                          <a:effectLst/>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kern="1200">
                          <a:effectLst/>
                        </a:rPr>
                        <a:t>Apache Http Server 2.0.x</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smtClean="0">
                          <a:effectLst/>
                        </a:rPr>
                        <a:t>Apache Http Server 2.0.x tiene </a:t>
                      </a:r>
                      <a:r>
                        <a:rPr lang="es-PE" sz="1050" kern="1200" dirty="0">
                          <a:effectLst/>
                        </a:rPr>
                        <a:t>ultima liberación 02/07/2013, la versión menor más actualizada es Apache Http Server 2.4.x que incorpora mejoras en lo relacionado SSL y desempeño a entorno de alta concurrencia.</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a:effectLst/>
                        </a:rPr>
                        <a:t>JBoss 3.2.5</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a:effectLst/>
                        </a:rPr>
                        <a:t>JBoss 3.2.x tiene ultima liberación 02/03/2006 y da soporte a j2ee 1.3 (JDK 1.3, JSP 1.2, EJB 2.0, Servlet 2.3, JMS 1.0, JDBC 2.0, etc.), tecnología descontinuada.</a:t>
                      </a:r>
                      <a:endParaRPr lang="es-PE" sz="1050" kern="120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a:effectLst/>
                        </a:rPr>
                        <a:t>JBoss AS 6.1</a:t>
                      </a:r>
                      <a:endParaRPr lang="es-PE" sz="1050" b="1" kern="120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a:effectLst/>
                        </a:rPr>
                        <a:t>JBoss 6.1.x tiene ultima liberación 16/08/2011 y da soporte a java EE 6 (JDK 1.6, JSF 2.0, JSP 2.2, EJB 3.1, Servlet 3.0, JMS 1.1, JPA 2.0, etc.), la versión actual de java EE es la 7.</a:t>
                      </a:r>
                      <a:endParaRPr lang="es-PE" sz="1050" kern="120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kern="1200" dirty="0" err="1">
                          <a:effectLst/>
                        </a:rPr>
                        <a:t>Weblogic</a:t>
                      </a:r>
                      <a:r>
                        <a:rPr lang="es-PE" sz="1050" kern="1200" dirty="0">
                          <a:effectLst/>
                        </a:rPr>
                        <a:t> Server 11g</a:t>
                      </a:r>
                      <a:endParaRPr lang="es-PE" sz="1050" b="1" kern="1200" dirty="0">
                        <a:solidFill>
                          <a:schemeClr val="lt1"/>
                        </a:solidFill>
                        <a:effectLst/>
                        <a:latin typeface="+mn-lt"/>
                        <a:ea typeface="+mn-ea"/>
                        <a:cs typeface="+mn-cs"/>
                      </a:endParaRP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effectLst/>
                        </a:rPr>
                        <a:t>Weblogic</a:t>
                      </a:r>
                      <a:r>
                        <a:rPr lang="es-PE" sz="1050" kern="1200" dirty="0">
                          <a:effectLst/>
                        </a:rPr>
                        <a:t> Server 11g tiene ultima liberación 26/02/2012 y da soporte a java EE 5 (JDK 1.6, JSF 1.2, JSP 2.1, EJB 3.0, </a:t>
                      </a:r>
                      <a:r>
                        <a:rPr lang="es-PE" sz="1050" kern="1200" dirty="0" err="1">
                          <a:effectLst/>
                        </a:rPr>
                        <a:t>Servlet</a:t>
                      </a:r>
                      <a:r>
                        <a:rPr lang="es-PE" sz="1050" kern="1200" dirty="0">
                          <a:effectLst/>
                        </a:rPr>
                        <a:t> 2.5, JMS 1.1, JPA 1.0, etc.), la versión actual de java EE es la 7.</a:t>
                      </a:r>
                      <a:endParaRPr lang="es-PE" sz="1050" kern="1200" dirty="0">
                        <a:solidFill>
                          <a:schemeClr val="dk1"/>
                        </a:solidFill>
                        <a:effectLst/>
                        <a:latin typeface="+mn-lt"/>
                        <a:ea typeface="+mn-ea"/>
                        <a:cs typeface="+mn-cs"/>
                      </a:endParaRP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TotalTime>
  <Words>6324</Words>
  <Application>Microsoft Office PowerPoint</Application>
  <PresentationFormat>Presentación en pantalla (4:3)</PresentationFormat>
  <Paragraphs>672</Paragraphs>
  <Slides>67</Slides>
  <Notes>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67</vt:i4>
      </vt:variant>
    </vt:vector>
  </HeadingPairs>
  <TitlesOfParts>
    <vt:vector size="75" baseType="lpstr">
      <vt:lpstr>MS Mincho</vt:lpstr>
      <vt:lpstr>Arial</vt:lpstr>
      <vt:lpstr>Calibri</vt:lpstr>
      <vt:lpstr>Calibri Light</vt:lpstr>
      <vt:lpstr>Mangal</vt:lpstr>
      <vt:lpstr>Times New Roman</vt:lpstr>
      <vt:lpstr>Wingdings</vt:lpstr>
      <vt:lpstr>Tema de Office</vt:lpstr>
      <vt:lpstr>TENDENCIA DE ARQUITECTURA DE SOFTWARE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Presentación de PowerPoint</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193</cp:revision>
  <dcterms:created xsi:type="dcterms:W3CDTF">2017-12-18T02:39:58Z</dcterms:created>
  <dcterms:modified xsi:type="dcterms:W3CDTF">2017-12-27T08:23:52Z</dcterms:modified>
</cp:coreProperties>
</file>